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6" r:id="rId2"/>
    <p:sldId id="267" r:id="rId3"/>
    <p:sldId id="268" r:id="rId4"/>
    <p:sldId id="272" r:id="rId5"/>
    <p:sldId id="271" r:id="rId6"/>
    <p:sldId id="269" r:id="rId7"/>
    <p:sldId id="273" r:id="rId8"/>
    <p:sldId id="258" r:id="rId9"/>
    <p:sldId id="276" r:id="rId10"/>
    <p:sldId id="277" r:id="rId11"/>
    <p:sldId id="261" r:id="rId12"/>
    <p:sldId id="278" r:id="rId13"/>
    <p:sldId id="274" r:id="rId14"/>
    <p:sldId id="275" r:id="rId15"/>
    <p:sldId id="260" r:id="rId16"/>
    <p:sldId id="279" r:id="rId17"/>
    <p:sldId id="280" r:id="rId18"/>
    <p:sldId id="281" r:id="rId19"/>
    <p:sldId id="262" r:id="rId20"/>
    <p:sldId id="263" r:id="rId21"/>
    <p:sldId id="283" r:id="rId22"/>
    <p:sldId id="264" r:id="rId23"/>
    <p:sldId id="284" r:id="rId24"/>
    <p:sldId id="265" r:id="rId25"/>
    <p:sldId id="285" r:id="rId26"/>
    <p:sldId id="287" r:id="rId27"/>
    <p:sldId id="286" r:id="rId28"/>
    <p:sldId id="288" r:id="rId29"/>
    <p:sldId id="289" r:id="rId30"/>
    <p:sldId id="290" r:id="rId31"/>
    <p:sldId id="270" r:id="rId32"/>
    <p:sldId id="291" r:id="rId33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kelly:Documents:Alcoa:Data%20and%20Paper%20Draft:Final%20Draft:PowerPoi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drew:Downloads:High%20Costs%20Uncertain%20Benefits%20Appendix_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Unemployment</c:v>
                </c:pt>
              </c:strCache>
            </c:strRef>
          </c:tx>
          <c:marker>
            <c:symbol val="none"/>
          </c:marker>
          <c:dLbls>
            <c:dLbl>
              <c:idx val="2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Sheet1!$B$2:$B$22</c:f>
              <c:numCache>
                <c:formatCode>General</c:formatCode>
                <c:ptCount val="21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 formatCode="0">
                  <c:v>2014</c:v>
                </c:pt>
              </c:numCache>
            </c:numRef>
          </c:cat>
          <c:val>
            <c:numRef>
              <c:f>Sheet1!$C$2:$C$22</c:f>
              <c:numCache>
                <c:formatCode>0.00%</c:formatCode>
                <c:ptCount val="21"/>
                <c:pt idx="0">
                  <c:v>0.14599999999999999</c:v>
                </c:pt>
                <c:pt idx="1">
                  <c:v>0.15</c:v>
                </c:pt>
                <c:pt idx="2">
                  <c:v>0.154</c:v>
                </c:pt>
                <c:pt idx="3">
                  <c:v>0.14000000000000001</c:v>
                </c:pt>
                <c:pt idx="4">
                  <c:v>0.126</c:v>
                </c:pt>
                <c:pt idx="5">
                  <c:v>0.123</c:v>
                </c:pt>
                <c:pt idx="6">
                  <c:v>0.121</c:v>
                </c:pt>
                <c:pt idx="7">
                  <c:v>0.13900000000000001</c:v>
                </c:pt>
                <c:pt idx="8">
                  <c:v>0.16400000000000001</c:v>
                </c:pt>
                <c:pt idx="9">
                  <c:v>0.17599999999999999</c:v>
                </c:pt>
                <c:pt idx="10">
                  <c:v>0.16</c:v>
                </c:pt>
                <c:pt idx="11">
                  <c:v>0.159</c:v>
                </c:pt>
                <c:pt idx="12">
                  <c:v>0.158</c:v>
                </c:pt>
                <c:pt idx="13">
                  <c:v>0.159</c:v>
                </c:pt>
                <c:pt idx="14">
                  <c:v>0.19700000000000001</c:v>
                </c:pt>
                <c:pt idx="15">
                  <c:v>0.27100000000000002</c:v>
                </c:pt>
                <c:pt idx="16">
                  <c:v>0.27100000000000002</c:v>
                </c:pt>
                <c:pt idx="17">
                  <c:v>0.26200000000000001</c:v>
                </c:pt>
                <c:pt idx="18">
                  <c:v>0.25700000000000001</c:v>
                </c:pt>
                <c:pt idx="19">
                  <c:v>0.23400000000000001</c:v>
                </c:pt>
                <c:pt idx="20">
                  <c:v>0.22900000000000001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Underemployment</c:v>
                </c:pt>
              </c:strCache>
            </c:strRef>
          </c:tx>
          <c:marker>
            <c:symbol val="none"/>
          </c:marker>
          <c:dLbls>
            <c:dLbl>
              <c:idx val="2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Sheet1!$B$2:$B$22</c:f>
              <c:numCache>
                <c:formatCode>General</c:formatCode>
                <c:ptCount val="21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 formatCode="0">
                  <c:v>2014</c:v>
                </c:pt>
              </c:numCache>
            </c:numRef>
          </c:cat>
          <c:val>
            <c:numRef>
              <c:f>Sheet1!$D$2:$D$22</c:f>
              <c:numCache>
                <c:formatCode>0.00%</c:formatCode>
                <c:ptCount val="21"/>
                <c:pt idx="0">
                  <c:v>0.28100000000000003</c:v>
                </c:pt>
                <c:pt idx="1">
                  <c:v>0.27400000000000002</c:v>
                </c:pt>
                <c:pt idx="2">
                  <c:v>0.27200000000000002</c:v>
                </c:pt>
                <c:pt idx="3">
                  <c:v>0.25</c:v>
                </c:pt>
                <c:pt idx="4">
                  <c:v>0.22800000000000001</c:v>
                </c:pt>
                <c:pt idx="5">
                  <c:v>0.217</c:v>
                </c:pt>
                <c:pt idx="6">
                  <c:v>0.20799999999999999</c:v>
                </c:pt>
                <c:pt idx="7">
                  <c:v>0.23799999999999999</c:v>
                </c:pt>
                <c:pt idx="8">
                  <c:v>0.27200000000000002</c:v>
                </c:pt>
                <c:pt idx="9">
                  <c:v>0.29799999999999999</c:v>
                </c:pt>
                <c:pt idx="10">
                  <c:v>0.28100000000000003</c:v>
                </c:pt>
                <c:pt idx="11">
                  <c:v>0.27100000000000002</c:v>
                </c:pt>
                <c:pt idx="12">
                  <c:v>0.26900000000000002</c:v>
                </c:pt>
                <c:pt idx="13">
                  <c:v>0.26800000000000002</c:v>
                </c:pt>
                <c:pt idx="14">
                  <c:v>0.34100000000000003</c:v>
                </c:pt>
                <c:pt idx="15">
                  <c:v>0.45400000000000001</c:v>
                </c:pt>
                <c:pt idx="16">
                  <c:v>0.46600000000000003</c:v>
                </c:pt>
                <c:pt idx="17">
                  <c:v>0.46100000000000002</c:v>
                </c:pt>
                <c:pt idx="18">
                  <c:v>0.442</c:v>
                </c:pt>
                <c:pt idx="19">
                  <c:v>0.41899999999999998</c:v>
                </c:pt>
                <c:pt idx="20">
                  <c:v>0.41499999999999998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899200"/>
        <c:axId val="87769664"/>
      </c:lineChart>
      <c:catAx>
        <c:axId val="102899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769664"/>
        <c:crosses val="autoZero"/>
        <c:auto val="1"/>
        <c:lblAlgn val="ctr"/>
        <c:lblOffset val="100"/>
        <c:noMultiLvlLbl val="0"/>
      </c:catAx>
      <c:valAx>
        <c:axId val="877696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289920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At least an associate degree</c:v>
                </c:pt>
                <c:pt idx="1">
                  <c:v>Some college or less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10FE2F1B-BE91-4FD7-BC0C-8C5413D5452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8DC85257-E759-4697-8AB1-4048E085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60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32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6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20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94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6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6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9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8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1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6F202-8CC2-4798-AF94-254FAC103173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BFB62-975A-4339-A769-1CEFA7D79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29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12863"/>
            <a:ext cx="12192000" cy="2387600"/>
          </a:xfrm>
        </p:spPr>
        <p:txBody>
          <a:bodyPr>
            <a:normAutofit/>
          </a:bodyPr>
          <a:lstStyle/>
          <a:p>
            <a:r>
              <a:rPr lang="en-US" sz="7000" dirty="0" smtClean="0">
                <a:latin typeface="Times New Roman"/>
                <a:cs typeface="Times New Roman"/>
              </a:rPr>
              <a:t>High Costs, Uncertain Benefits</a:t>
            </a:r>
            <a:br>
              <a:rPr lang="en-US" sz="7000" dirty="0" smtClean="0">
                <a:latin typeface="Times New Roman"/>
                <a:cs typeface="Times New Roman"/>
              </a:rPr>
            </a:br>
            <a:endParaRPr lang="en-US" sz="70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7500"/>
            <a:ext cx="9144000" cy="179070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Times New Roman"/>
                <a:cs typeface="Times New Roman"/>
              </a:rPr>
              <a:t>Andrew Kelly</a:t>
            </a:r>
          </a:p>
          <a:p>
            <a:r>
              <a:rPr lang="en-US" sz="4000" dirty="0" smtClean="0">
                <a:latin typeface="Times New Roman"/>
                <a:cs typeface="Times New Roman"/>
              </a:rPr>
              <a:t>Director, Center on Higher Education Reform</a:t>
            </a:r>
          </a:p>
          <a:p>
            <a:r>
              <a:rPr lang="en-US" sz="3000" dirty="0" smtClean="0">
                <a:latin typeface="Times New Roman"/>
                <a:cs typeface="Times New Roman"/>
              </a:rPr>
              <a:t>American Enterprise Institute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Monday, April 20, 2015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654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18985"/>
              </p:ext>
            </p:extLst>
          </p:nvPr>
        </p:nvGraphicFramePr>
        <p:xfrm>
          <a:off x="1947405" y="1569761"/>
          <a:ext cx="3770283" cy="3992664"/>
        </p:xfrm>
        <a:graphic>
          <a:graphicData uri="http://schemas.openxmlformats.org/drawingml/2006/table">
            <a:tbl>
              <a:tblPr/>
              <a:tblGrid>
                <a:gridCol w="2582168"/>
                <a:gridCol w="1188115"/>
              </a:tblGrid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High school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59.7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Some College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40.3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Race/Ethnicity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56.8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African American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14.9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Hispanic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21.6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Other/Multiracial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Gender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Male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53.5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Female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46.5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038468"/>
              </p:ext>
            </p:extLst>
          </p:nvPr>
        </p:nvGraphicFramePr>
        <p:xfrm>
          <a:off x="6400814" y="1505700"/>
          <a:ext cx="3831493" cy="4119352"/>
        </p:xfrm>
        <a:graphic>
          <a:graphicData uri="http://schemas.openxmlformats.org/drawingml/2006/table">
            <a:tbl>
              <a:tblPr/>
              <a:tblGrid>
                <a:gridCol w="2852155"/>
                <a:gridCol w="979338"/>
              </a:tblGrid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Household Income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Less than $30,000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24.4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$30,000 to $60,000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31.7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$60,000 to $100,000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29.9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$100,000 and above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14.0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Employment Status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Working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65.6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4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Not working (looking for work/</a:t>
                      </a:r>
                      <a:br>
                        <a:rPr lang="en-US" sz="1800" b="0" i="0" u="none" strike="noStrike" dirty="0">
                          <a:latin typeface="Times New Roman"/>
                        </a:rPr>
                      </a:br>
                      <a:r>
                        <a:rPr lang="en-US" sz="1800" b="0" i="0" u="none" strike="noStrike" dirty="0">
                          <a:latin typeface="Times New Roman"/>
                        </a:rPr>
                        <a:t>temporary layoff)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Not working (retired, disabled)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8.0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Not working (other)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821708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Demographics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7945" y="6248302"/>
            <a:ext cx="8133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Note: Sampling weights applied.</a:t>
            </a:r>
          </a:p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Source: AEI Survey of Adults Without a Postsecondary Degree. 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4" name="Donut 3"/>
          <p:cNvSpPr/>
          <p:nvPr/>
        </p:nvSpPr>
        <p:spPr>
          <a:xfrm>
            <a:off x="9293214" y="3382446"/>
            <a:ext cx="1062430" cy="793714"/>
          </a:xfrm>
          <a:prstGeom prst="donut">
            <a:avLst>
              <a:gd name="adj" fmla="val 1077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2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243015"/>
            <a:ext cx="1080542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/>
                <a:cs typeface="Times New Roman"/>
              </a:rPr>
              <a:t>Education after high school:</a:t>
            </a:r>
            <a:br>
              <a:rPr lang="en-US" sz="4000" dirty="0" smtClean="0">
                <a:latin typeface="Times New Roman"/>
                <a:cs typeface="Times New Roman"/>
              </a:rPr>
            </a:br>
            <a:r>
              <a:rPr lang="en-US" sz="4000" dirty="0" smtClean="0">
                <a:latin typeface="Times New Roman"/>
                <a:cs typeface="Times New Roman"/>
              </a:rPr>
              <a:t>Necessary, but too expensive.</a:t>
            </a:r>
            <a:endParaRPr lang="en-US" sz="4000" dirty="0">
              <a:latin typeface="Times New Roman"/>
              <a:cs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3" y="1591315"/>
            <a:ext cx="11666891" cy="418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3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767" y="930934"/>
            <a:ext cx="7370316" cy="5626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623" y="-134320"/>
            <a:ext cx="1108056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/>
                <a:cs typeface="Times New Roman"/>
              </a:rPr>
              <a:t>Aspirations: Substantial Number Say They’re Satisfied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86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767" y="930934"/>
            <a:ext cx="7370316" cy="5626095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7054298" y="1728844"/>
            <a:ext cx="443763" cy="489584"/>
          </a:xfrm>
          <a:prstGeom prst="donut">
            <a:avLst>
              <a:gd name="adj" fmla="val 68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6059657" y="5461921"/>
            <a:ext cx="1285382" cy="566081"/>
          </a:xfrm>
          <a:prstGeom prst="donut">
            <a:avLst>
              <a:gd name="adj" fmla="val 1418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767" y="930934"/>
            <a:ext cx="7370316" cy="5626095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6212679" y="4039068"/>
            <a:ext cx="443763" cy="489584"/>
          </a:xfrm>
          <a:prstGeom prst="donut">
            <a:avLst>
              <a:gd name="adj" fmla="val 68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7498060" y="5492520"/>
            <a:ext cx="1438404" cy="566081"/>
          </a:xfrm>
          <a:prstGeom prst="donut">
            <a:avLst>
              <a:gd name="adj" fmla="val 1418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6303870" y="1881244"/>
            <a:ext cx="443763" cy="489584"/>
          </a:xfrm>
          <a:prstGeom prst="donut">
            <a:avLst>
              <a:gd name="adj" fmla="val 68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4" y="1501952"/>
            <a:ext cx="11913063" cy="391908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94171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Postsecondary Plans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511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412" y="9648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Aspirations Vary By Age and Race/Ethnicity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724325"/>
              </p:ext>
            </p:extLst>
          </p:nvPr>
        </p:nvGraphicFramePr>
        <p:xfrm>
          <a:off x="6922060" y="1959074"/>
          <a:ext cx="4038600" cy="4071619"/>
        </p:xfrm>
        <a:graphic>
          <a:graphicData uri="http://schemas.openxmlformats.org/drawingml/2006/table">
            <a:tbl>
              <a:tblPr/>
              <a:tblGrid>
                <a:gridCol w="1016000"/>
                <a:gridCol w="1117600"/>
                <a:gridCol w="990600"/>
                <a:gridCol w="9144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White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African American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Hispanic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Satisfied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w/ current level of 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36.3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Certificate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Associate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Bachelor's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Advanced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7791" y="1392053"/>
            <a:ext cx="3223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Race/Ethnicity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578132"/>
              </p:ext>
            </p:extLst>
          </p:nvPr>
        </p:nvGraphicFramePr>
        <p:xfrm>
          <a:off x="1895645" y="1949197"/>
          <a:ext cx="3440931" cy="4093576"/>
        </p:xfrm>
        <a:graphic>
          <a:graphicData uri="http://schemas.openxmlformats.org/drawingml/2006/table">
            <a:tbl>
              <a:tblPr/>
              <a:tblGrid>
                <a:gridCol w="1146977"/>
                <a:gridCol w="1146977"/>
                <a:gridCol w="1146977"/>
              </a:tblGrid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Age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25-34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Age 35-44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Satisified w/ current level of 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37.9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49.4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Certificate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 Associate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Bachelor's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26.6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 Advanced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63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33148" y="1538585"/>
            <a:ext cx="273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Age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25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412" y="9648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Aspirations Vary By Age and Race/Ethnicity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541809"/>
              </p:ext>
            </p:extLst>
          </p:nvPr>
        </p:nvGraphicFramePr>
        <p:xfrm>
          <a:off x="6922060" y="1959074"/>
          <a:ext cx="4038600" cy="4071619"/>
        </p:xfrm>
        <a:graphic>
          <a:graphicData uri="http://schemas.openxmlformats.org/drawingml/2006/table">
            <a:tbl>
              <a:tblPr/>
              <a:tblGrid>
                <a:gridCol w="1016000"/>
                <a:gridCol w="1117600"/>
                <a:gridCol w="990600"/>
                <a:gridCol w="9144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White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African American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Hispanic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Satisfied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w/ current level of 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36.3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Certificate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Associate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Bachelor's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Advanced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7791" y="1392053"/>
            <a:ext cx="3223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Race/Ethnicity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742559"/>
              </p:ext>
            </p:extLst>
          </p:nvPr>
        </p:nvGraphicFramePr>
        <p:xfrm>
          <a:off x="1895645" y="1949197"/>
          <a:ext cx="3440931" cy="4093576"/>
        </p:xfrm>
        <a:graphic>
          <a:graphicData uri="http://schemas.openxmlformats.org/drawingml/2006/table">
            <a:tbl>
              <a:tblPr/>
              <a:tblGrid>
                <a:gridCol w="1146977"/>
                <a:gridCol w="1146977"/>
                <a:gridCol w="1146977"/>
              </a:tblGrid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Age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25-34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Age 35-44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Satisified w/ current level of 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37.9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49.4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Certificate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 Associate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Bachelor's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26.6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 Advanced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63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33148" y="1538585"/>
            <a:ext cx="273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Age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Donut 2"/>
          <p:cNvSpPr/>
          <p:nvPr/>
        </p:nvSpPr>
        <p:spPr>
          <a:xfrm>
            <a:off x="3211715" y="2454410"/>
            <a:ext cx="2124861" cy="500651"/>
          </a:xfrm>
          <a:prstGeom prst="donut">
            <a:avLst>
              <a:gd name="adj" fmla="val 12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6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412" y="9648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Aspirations Vary By Age and Race/Ethnicity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858904"/>
              </p:ext>
            </p:extLst>
          </p:nvPr>
        </p:nvGraphicFramePr>
        <p:xfrm>
          <a:off x="6922060" y="1959074"/>
          <a:ext cx="4038600" cy="4071619"/>
        </p:xfrm>
        <a:graphic>
          <a:graphicData uri="http://schemas.openxmlformats.org/drawingml/2006/table">
            <a:tbl>
              <a:tblPr/>
              <a:tblGrid>
                <a:gridCol w="1016000"/>
                <a:gridCol w="1117600"/>
                <a:gridCol w="990600"/>
                <a:gridCol w="9144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White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African American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Hispanic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Satisfied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w/ current level of 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36.3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Certificate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Associate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Bachelor's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Advanced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7791" y="1392053"/>
            <a:ext cx="3223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Race/Ethnicity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660044"/>
              </p:ext>
            </p:extLst>
          </p:nvPr>
        </p:nvGraphicFramePr>
        <p:xfrm>
          <a:off x="1895645" y="1949197"/>
          <a:ext cx="3440931" cy="4093576"/>
        </p:xfrm>
        <a:graphic>
          <a:graphicData uri="http://schemas.openxmlformats.org/drawingml/2006/table">
            <a:tbl>
              <a:tblPr/>
              <a:tblGrid>
                <a:gridCol w="1146977"/>
                <a:gridCol w="1146977"/>
                <a:gridCol w="1146977"/>
              </a:tblGrid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Age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25-34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Age 35-44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Satisified w/ current level of 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37.9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49.4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Certificate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 Associate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 Bachelor's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26.6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0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 Advanced Degree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63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33148" y="1538585"/>
            <a:ext cx="273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Age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Donut 2"/>
          <p:cNvSpPr/>
          <p:nvPr/>
        </p:nvSpPr>
        <p:spPr>
          <a:xfrm>
            <a:off x="8157512" y="2405567"/>
            <a:ext cx="2772089" cy="732660"/>
          </a:xfrm>
          <a:prstGeom prst="donut">
            <a:avLst>
              <a:gd name="adj" fmla="val 1054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8059818" y="4505857"/>
            <a:ext cx="2991902" cy="757082"/>
          </a:xfrm>
          <a:prstGeom prst="donut">
            <a:avLst>
              <a:gd name="adj" fmla="val 1370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0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497" y="961910"/>
            <a:ext cx="7530498" cy="589609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0412" y="-1343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Top reason people do not enroll? College costs. 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90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412" y="243015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Motivation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415274144"/>
              </p:ext>
            </p:extLst>
          </p:nvPr>
        </p:nvGraphicFramePr>
        <p:xfrm>
          <a:off x="296863" y="2441333"/>
          <a:ext cx="5689875" cy="3925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7909" y="1814504"/>
            <a:ext cx="456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Unemployment and Underemployment </a:t>
            </a:r>
          </a:p>
          <a:p>
            <a:pPr algn="ctr"/>
            <a:r>
              <a:rPr lang="en-US" dirty="0" smtClean="0">
                <a:latin typeface="Times New Roman"/>
                <a:cs typeface="Times New Roman"/>
              </a:rPr>
              <a:t>Among High School Graduates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174" y="6550223"/>
            <a:ext cx="4242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Source:  Economic Policy Institute, 2014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1575" y="6550223"/>
            <a:ext cx="4321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Source: American Community Survey</a:t>
            </a:r>
            <a:endParaRPr lang="en-US" sz="1400" dirty="0">
              <a:latin typeface="Times New Roman"/>
              <a:cs typeface="Times New Roman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513602"/>
              </p:ext>
            </p:extLst>
          </p:nvPr>
        </p:nvGraphicFramePr>
        <p:xfrm>
          <a:off x="6887382" y="2594683"/>
          <a:ext cx="4799351" cy="3034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63057" y="1953759"/>
            <a:ext cx="352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Educational Attainment, 2013</a:t>
            </a:r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447" y="866980"/>
            <a:ext cx="6903001" cy="59910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16" y="146532"/>
            <a:ext cx="1072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/>
                <a:cs typeface="Times New Roman"/>
              </a:rPr>
              <a:t>What Does it Cost? Most either overestimate or do not know  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7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447" y="866980"/>
            <a:ext cx="6903001" cy="59910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16" y="146532"/>
            <a:ext cx="1072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/>
                <a:cs typeface="Times New Roman"/>
              </a:rPr>
              <a:t>What Does it Cost? Most either overestimate or do not know  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4" name="Donut 3"/>
          <p:cNvSpPr/>
          <p:nvPr/>
        </p:nvSpPr>
        <p:spPr>
          <a:xfrm>
            <a:off x="6105922" y="1795016"/>
            <a:ext cx="1465421" cy="744871"/>
          </a:xfrm>
          <a:prstGeom prst="donut">
            <a:avLst>
              <a:gd name="adj" fmla="val 1516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7363742" y="3052749"/>
            <a:ext cx="1294456" cy="1257732"/>
          </a:xfrm>
          <a:prstGeom prst="donut">
            <a:avLst>
              <a:gd name="adj" fmla="val 52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2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797" y="899790"/>
            <a:ext cx="5359305" cy="58575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6262" y="183165"/>
            <a:ext cx="11234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Sticker Price vs. Net Price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712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/>
                <a:cs typeface="Times New Roman"/>
              </a:rPr>
              <a:t>Estimating Returns </a:t>
            </a:r>
            <a:endParaRPr lang="en-US" sz="3600" dirty="0">
              <a:latin typeface="Times New Roman"/>
              <a:cs typeface="Times New Roman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611964" y="3150437"/>
            <a:ext cx="93176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42617" y="3248125"/>
            <a:ext cx="1379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$20,000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3040749" y="2698629"/>
            <a:ext cx="317508" cy="3541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34768" y="2161346"/>
            <a:ext cx="2112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High School Graduate In Your Region: $26,250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0453339" y="3248125"/>
            <a:ext cx="1392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$70,000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7259" y="3248125"/>
            <a:ext cx="1245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$21,000 . . .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4735" y="4347114"/>
            <a:ext cx="3785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More than $70,000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 don’t know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97446" y="1184467"/>
            <a:ext cx="8475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“Just your best guess, how much money do you think the median worker who completed a certificate earns in a year…”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781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08" y="833016"/>
            <a:ext cx="11324959" cy="555952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74834" y="0"/>
            <a:ext cx="10604299" cy="106235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Uncertainty about wage returns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957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08" y="833016"/>
            <a:ext cx="11324959" cy="5559526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10184676" y="2283456"/>
            <a:ext cx="1099067" cy="2539887"/>
          </a:xfrm>
          <a:prstGeom prst="donut">
            <a:avLst>
              <a:gd name="adj" fmla="val 722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874834" y="0"/>
            <a:ext cx="10604299" cy="106235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Uncertainty about wage returns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10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08" y="833016"/>
            <a:ext cx="11324959" cy="5559526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4689348" y="4701233"/>
            <a:ext cx="1465422" cy="659394"/>
          </a:xfrm>
          <a:prstGeom prst="donut">
            <a:avLst>
              <a:gd name="adj" fmla="val 722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onut 3"/>
          <p:cNvSpPr/>
          <p:nvPr/>
        </p:nvSpPr>
        <p:spPr>
          <a:xfrm>
            <a:off x="7503930" y="4694890"/>
            <a:ext cx="1465422" cy="659394"/>
          </a:xfrm>
          <a:prstGeom prst="donut">
            <a:avLst>
              <a:gd name="adj" fmla="val 722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874834" y="0"/>
            <a:ext cx="10604299" cy="106235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Rank-order reasonable…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110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08" y="833016"/>
            <a:ext cx="11324959" cy="5559526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7534704" y="3260336"/>
            <a:ext cx="1575331" cy="1563008"/>
          </a:xfrm>
          <a:prstGeom prst="donut">
            <a:avLst>
              <a:gd name="adj" fmla="val 331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874834" y="0"/>
            <a:ext cx="10604299" cy="106235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Rank-order reasonable…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25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08" y="833016"/>
            <a:ext cx="11324959" cy="5559526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7583556" y="2442198"/>
            <a:ext cx="1318878" cy="952459"/>
          </a:xfrm>
          <a:prstGeom prst="donut">
            <a:avLst>
              <a:gd name="adj" fmla="val 331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874834" y="0"/>
            <a:ext cx="10604299" cy="106235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…But may underestimate returns to some.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88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893" y="1229475"/>
            <a:ext cx="5751778" cy="562852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199" y="120905"/>
            <a:ext cx="10811899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Substantial uncertainty that credential would </a:t>
            </a:r>
            <a:br>
              <a:rPr lang="en-US" sz="3600" dirty="0" smtClean="0">
                <a:latin typeface="Times New Roman"/>
                <a:cs typeface="Times New Roman"/>
              </a:rPr>
            </a:br>
            <a:r>
              <a:rPr lang="en-US" sz="3600" dirty="0" smtClean="0">
                <a:latin typeface="Times New Roman"/>
                <a:cs typeface="Times New Roman"/>
              </a:rPr>
              <a:t>benefit them economically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469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Why?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64345"/>
            <a:ext cx="4104887" cy="30786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139" y="1576971"/>
            <a:ext cx="3738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/>
                <a:cs typeface="Times New Roman"/>
              </a:rPr>
              <a:t>Cost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7951" y="2980097"/>
            <a:ext cx="39047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50.4 percent </a:t>
            </a:r>
            <a:r>
              <a:rPr lang="en-US" sz="2000" dirty="0" smtClean="0">
                <a:latin typeface="Times New Roman"/>
                <a:cs typeface="Times New Roman"/>
              </a:rPr>
              <a:t>of students beginning college in 2003 took a remedial course </a:t>
            </a:r>
          </a:p>
          <a:p>
            <a:r>
              <a:rPr lang="en-US" sz="1200" dirty="0" smtClean="0">
                <a:latin typeface="Times New Roman"/>
                <a:cs typeface="Times New Roman"/>
              </a:rPr>
              <a:t>(Beginning Postsecondary Study Longitudinal Study).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3117" y="1576971"/>
            <a:ext cx="174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/>
                <a:cs typeface="Times New Roman"/>
              </a:rPr>
              <a:t>Readiness 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04188" y="1575268"/>
            <a:ext cx="2228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/>
                <a:cs typeface="Times New Roman"/>
              </a:rPr>
              <a:t>Information</a:t>
            </a: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6197" y="2374411"/>
            <a:ext cx="3175000" cy="2133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37698" y="5030930"/>
            <a:ext cx="425430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Consumers overestimate college costs.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Low-income strivers “under-match.”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Two-year students choose low-return fields.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893" y="1229475"/>
            <a:ext cx="5751778" cy="562852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199" y="120905"/>
            <a:ext cx="10811899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Substantial uncertainty that credential would </a:t>
            </a:r>
            <a:br>
              <a:rPr lang="en-US" sz="3600" dirty="0" smtClean="0">
                <a:latin typeface="Times New Roman"/>
                <a:cs typeface="Times New Roman"/>
              </a:rPr>
            </a:br>
            <a:r>
              <a:rPr lang="en-US" sz="3600" dirty="0" smtClean="0">
                <a:latin typeface="Times New Roman"/>
                <a:cs typeface="Times New Roman"/>
              </a:rPr>
              <a:t>benefit them economically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2" name="Donut 1"/>
          <p:cNvSpPr/>
          <p:nvPr/>
        </p:nvSpPr>
        <p:spPr>
          <a:xfrm>
            <a:off x="4310781" y="4188371"/>
            <a:ext cx="3040749" cy="1672907"/>
          </a:xfrm>
          <a:prstGeom prst="donut">
            <a:avLst>
              <a:gd name="adj" fmla="val 59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6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Questions and Implications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How should we interpret the number that are satisfied with their education?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Bachelor’s degree reigns supreme; does that lead adults to underestimate other options? 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Does anxiety about tuition costs reflect reality on the ground? 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Would additional information make a difference?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4" y="365125"/>
            <a:ext cx="10535606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/>
                <a:cs typeface="Times New Roman"/>
              </a:rPr>
              <a:t>Coming Soon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Informational experiment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Treated group provided with real wage information about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Degree types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Fields of study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S</a:t>
            </a:r>
            <a:r>
              <a:rPr lang="en-US" dirty="0" smtClean="0">
                <a:latin typeface="Times New Roman"/>
                <a:cs typeface="Times New Roman"/>
              </a:rPr>
              <a:t>pecific associate and certificate degree programs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Tuition costs and federal grants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500-person follow-up to document retention of information.</a:t>
            </a:r>
            <a:endParaRPr lang="en-US" dirty="0">
              <a:latin typeface="Times New Roman"/>
              <a:cs typeface="Times New Roman"/>
            </a:endParaRP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3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-233213"/>
            <a:ext cx="10970653" cy="13255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Solution: Informational Interventions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21" y="862716"/>
            <a:ext cx="3861426" cy="46976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605" y="1645193"/>
            <a:ext cx="4762500" cy="359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1484" y="2173556"/>
            <a:ext cx="3839926" cy="42936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8835" y="4334904"/>
            <a:ext cx="3877327" cy="2234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412" y="14532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/>
                <a:cs typeface="Times New Roman"/>
              </a:rPr>
              <a:t>What’s Missing?</a:t>
            </a:r>
            <a:br>
              <a:rPr lang="en-US" sz="4000" dirty="0" smtClean="0">
                <a:latin typeface="Times New Roman"/>
                <a:cs typeface="Times New Roman"/>
              </a:rPr>
            </a:br>
            <a:r>
              <a:rPr lang="en-US" sz="4000" dirty="0" smtClean="0">
                <a:latin typeface="Times New Roman"/>
                <a:cs typeface="Times New Roman"/>
              </a:rPr>
              <a:t>Two Trends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836" y="1795016"/>
            <a:ext cx="10515600" cy="366329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/>
                <a:cs typeface="Times New Roman"/>
              </a:rPr>
              <a:t>Adult students on the rise: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40 percent of undergraduates are over age 25.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Adults identified as key group in the attainment </a:t>
            </a:r>
            <a:r>
              <a:rPr lang="en-US" dirty="0">
                <a:latin typeface="Times New Roman"/>
                <a:cs typeface="Times New Roman"/>
              </a:rPr>
              <a:t>agenda.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Disconnected from education system. </a:t>
            </a:r>
          </a:p>
          <a:p>
            <a:pPr marL="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/>
                <a:cs typeface="Times New Roman"/>
              </a:rPr>
              <a:t>New pathways to economic success: 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Occupational certificates are fastest growing credential.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Sizable economic returns to technical associate degrees in some fields.</a:t>
            </a:r>
          </a:p>
          <a:p>
            <a:pPr marL="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514350" indent="-514350">
              <a:buAutoNum type="arabicPeriod"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168" y="5883474"/>
            <a:ext cx="11100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/>
                <a:cs typeface="Times New Roman"/>
              </a:rPr>
              <a:t>Don’t know enough about how these adults view the postsecondary system.</a:t>
            </a:r>
            <a:endParaRPr lang="en-US" sz="24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Two Questions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do adults without a postsecondary degree think about their options? (Today’s presentation).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If they were given more information, would those beliefs, attitudes, and aspirations change? (Forthcoming).</a:t>
            </a:r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50" y="255226"/>
            <a:ext cx="11320380" cy="132556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AEI Survey of Adults Without a College Degree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504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1,584 adults 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A</a:t>
            </a:r>
            <a:r>
              <a:rPr lang="en-US" dirty="0" smtClean="0">
                <a:latin typeface="Times New Roman"/>
                <a:cs typeface="Times New Roman"/>
              </a:rPr>
              <a:t>ges 25-44 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F</a:t>
            </a:r>
            <a:r>
              <a:rPr lang="en-US" dirty="0" smtClean="0">
                <a:latin typeface="Times New Roman"/>
                <a:cs typeface="Times New Roman"/>
              </a:rPr>
              <a:t>inished high school or GED but not a college degree (high school graduates and those with some college included). </a:t>
            </a: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the field March 2015. </a:t>
            </a: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Administered by </a:t>
            </a:r>
            <a:r>
              <a:rPr lang="en-US" dirty="0" err="1" smtClean="0">
                <a:latin typeface="Times New Roman"/>
                <a:cs typeface="Times New Roman"/>
              </a:rPr>
              <a:t>GfK</a:t>
            </a:r>
            <a:r>
              <a:rPr lang="en-US" dirty="0" smtClean="0">
                <a:latin typeface="Times New Roman"/>
                <a:cs typeface="Times New Roman"/>
              </a:rPr>
              <a:t> North America, a probability-based online survey research panel. Knowledge Panel covers 97 percent of American households.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46431"/>
              </p:ext>
            </p:extLst>
          </p:nvPr>
        </p:nvGraphicFramePr>
        <p:xfrm>
          <a:off x="1947405" y="1569761"/>
          <a:ext cx="3770283" cy="3992664"/>
        </p:xfrm>
        <a:graphic>
          <a:graphicData uri="http://schemas.openxmlformats.org/drawingml/2006/table">
            <a:tbl>
              <a:tblPr/>
              <a:tblGrid>
                <a:gridCol w="2582168"/>
                <a:gridCol w="1188115"/>
              </a:tblGrid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High school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59.7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Some College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40.3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Race/Ethnicity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56.8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African American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14.9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Hispanic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21.6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Other/Multiracial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Gender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Male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53.5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Female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46.5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662627"/>
              </p:ext>
            </p:extLst>
          </p:nvPr>
        </p:nvGraphicFramePr>
        <p:xfrm>
          <a:off x="6400814" y="1505700"/>
          <a:ext cx="3831493" cy="4119352"/>
        </p:xfrm>
        <a:graphic>
          <a:graphicData uri="http://schemas.openxmlformats.org/drawingml/2006/table">
            <a:tbl>
              <a:tblPr/>
              <a:tblGrid>
                <a:gridCol w="2852155"/>
                <a:gridCol w="979338"/>
              </a:tblGrid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Household Income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Less than $30,000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24.4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$30,000 to $60,000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31.7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$60,000 to $100,000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29.9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$100,000 and above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14.0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Employment Status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Working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65.6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4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Not working (looking for work/</a:t>
                      </a:r>
                      <a:br>
                        <a:rPr lang="en-US" sz="1800" b="0" i="0" u="none" strike="noStrike" dirty="0">
                          <a:latin typeface="Times New Roman"/>
                        </a:rPr>
                      </a:br>
                      <a:r>
                        <a:rPr lang="en-US" sz="1800" b="0" i="0" u="none" strike="noStrike" dirty="0">
                          <a:latin typeface="Times New Roman"/>
                        </a:rPr>
                        <a:t>temporary layoff)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Not working (retired, disabled)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8.0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Not working (other)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821708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Demographics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7945" y="6248302"/>
            <a:ext cx="8133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Note: Sampling weights applied.</a:t>
            </a:r>
          </a:p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Source: AEI Survey of Adults Without a Postsecondary Degree. 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36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78975"/>
              </p:ext>
            </p:extLst>
          </p:nvPr>
        </p:nvGraphicFramePr>
        <p:xfrm>
          <a:off x="1947405" y="1569761"/>
          <a:ext cx="3770283" cy="3992664"/>
        </p:xfrm>
        <a:graphic>
          <a:graphicData uri="http://schemas.openxmlformats.org/drawingml/2006/table">
            <a:tbl>
              <a:tblPr/>
              <a:tblGrid>
                <a:gridCol w="2582168"/>
                <a:gridCol w="1188115"/>
              </a:tblGrid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Education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High school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59.7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Some College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40.3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Race/Ethnicity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56.8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African American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14.9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Hispanic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21.6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Other/Multiracial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6.8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Gender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Male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53.5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Female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46.5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27278"/>
              </p:ext>
            </p:extLst>
          </p:nvPr>
        </p:nvGraphicFramePr>
        <p:xfrm>
          <a:off x="6400814" y="1505700"/>
          <a:ext cx="3831493" cy="4119352"/>
        </p:xfrm>
        <a:graphic>
          <a:graphicData uri="http://schemas.openxmlformats.org/drawingml/2006/table">
            <a:tbl>
              <a:tblPr/>
              <a:tblGrid>
                <a:gridCol w="2852155"/>
                <a:gridCol w="979338"/>
              </a:tblGrid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Household Income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latin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Less than $30,000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24.4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$30,000 to $60,000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31.7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$60,000 to $100,000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29.9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$100,000 and above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14.0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Times New Roman"/>
                        </a:rPr>
                        <a:t>Employment Status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Working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Times New Roman"/>
                        </a:rPr>
                        <a:t>65.6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4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latin typeface="Times New Roman"/>
                        </a:rPr>
                        <a:t>Not working (looking for work/</a:t>
                      </a:r>
                      <a:br>
                        <a:rPr lang="en-US" sz="1800" b="0" i="0" u="none" strike="noStrike" dirty="0">
                          <a:latin typeface="Times New Roman"/>
                        </a:rPr>
                      </a:br>
                      <a:r>
                        <a:rPr lang="en-US" sz="1800" b="0" i="0" u="none" strike="noStrike" dirty="0">
                          <a:latin typeface="Times New Roman"/>
                        </a:rPr>
                        <a:t>temporary layoff)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Not working (retired, disabled)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8.0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Times New Roman"/>
                        </a:rPr>
                        <a:t>Not working (other)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Times New Roman"/>
                        </a:rPr>
                        <a:t>14.1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821708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Demographics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7945" y="6248302"/>
            <a:ext cx="8133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Note: Sampling weights applied.</a:t>
            </a:r>
          </a:p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Source: AEI Survey of Adults Without a Postsecondary Degree. 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3" name="Donut 2"/>
          <p:cNvSpPr/>
          <p:nvPr/>
        </p:nvSpPr>
        <p:spPr>
          <a:xfrm>
            <a:off x="4811467" y="1770594"/>
            <a:ext cx="659439" cy="891403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6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4111</TotalTime>
  <Words>979</Words>
  <Application>Microsoft Office PowerPoint</Application>
  <PresentationFormat>Custom</PresentationFormat>
  <Paragraphs>340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High Costs, Uncertain Benefits </vt:lpstr>
      <vt:lpstr>Motivation</vt:lpstr>
      <vt:lpstr>Why? </vt:lpstr>
      <vt:lpstr>Solution: Informational Interventions</vt:lpstr>
      <vt:lpstr>What’s Missing? Two Trends</vt:lpstr>
      <vt:lpstr>Two Questions</vt:lpstr>
      <vt:lpstr>AEI Survey of Adults Without a College Degree</vt:lpstr>
      <vt:lpstr>Demographics</vt:lpstr>
      <vt:lpstr>Demographics</vt:lpstr>
      <vt:lpstr>Demographics</vt:lpstr>
      <vt:lpstr>Education after high school: Necessary, but too expensive.</vt:lpstr>
      <vt:lpstr>Aspirations: Substantial Number Say They’re Satisfied</vt:lpstr>
      <vt:lpstr>PowerPoint Presentation</vt:lpstr>
      <vt:lpstr>PowerPoint Presentation</vt:lpstr>
      <vt:lpstr>Postsecondary Plans</vt:lpstr>
      <vt:lpstr>Aspirations Vary By Age and Race/Ethnicity</vt:lpstr>
      <vt:lpstr>Aspirations Vary By Age and Race/Ethnicity</vt:lpstr>
      <vt:lpstr>Aspirations Vary By Age and Race/Ethnicity</vt:lpstr>
      <vt:lpstr>Top reason people do not enroll? College costs. </vt:lpstr>
      <vt:lpstr>PowerPoint Presentation</vt:lpstr>
      <vt:lpstr>PowerPoint Presentation</vt:lpstr>
      <vt:lpstr>PowerPoint Presentation</vt:lpstr>
      <vt:lpstr>Estimating Returns </vt:lpstr>
      <vt:lpstr>Uncertainty about wage returns</vt:lpstr>
      <vt:lpstr>Uncertainty about wage returns</vt:lpstr>
      <vt:lpstr>Rank-order reasonable…</vt:lpstr>
      <vt:lpstr>Rank-order reasonable…</vt:lpstr>
      <vt:lpstr>…But may underestimate returns to some.</vt:lpstr>
      <vt:lpstr>Substantial uncertainty that credential would  benefit them economically</vt:lpstr>
      <vt:lpstr>Substantial uncertainty that credential would  benefit them economically</vt:lpstr>
      <vt:lpstr>Questions and Implications</vt:lpstr>
      <vt:lpstr>Coming Soon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Costs,  Uncertain Benefits</dc:title>
  <dc:creator>Rooney Columbus</dc:creator>
  <cp:lastModifiedBy>Katja Liebmann</cp:lastModifiedBy>
  <cp:revision>216</cp:revision>
  <cp:lastPrinted>2015-04-20T16:18:22Z</cp:lastPrinted>
  <dcterms:created xsi:type="dcterms:W3CDTF">2015-04-20T01:20:24Z</dcterms:created>
  <dcterms:modified xsi:type="dcterms:W3CDTF">2015-04-21T14:14:34Z</dcterms:modified>
</cp:coreProperties>
</file>