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78" r:id="rId2"/>
    <p:sldMasterId id="2147483690" r:id="rId3"/>
    <p:sldMasterId id="2147483692" r:id="rId4"/>
    <p:sldMasterId id="2147483702" r:id="rId5"/>
  </p:sldMasterIdLst>
  <p:notesMasterIdLst>
    <p:notesMasterId r:id="rId22"/>
  </p:notesMasterIdLst>
  <p:sldIdLst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82" y="451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F1078-BCA9-417B-A6C3-496F02A37A4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0AFC6-5BB0-48E5-8568-05FA5E6C5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56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3F312-5DBD-5E47-99B0-D22D9CB546A7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795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3F312-5DBD-5E47-99B0-D22D9CB546A7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048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3F312-5DBD-5E47-99B0-D22D9CB546A7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75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3F312-5DBD-5E47-99B0-D22D9CB546A7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471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E1335-341B-469C-AF19-E923FB697F55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113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E1335-341B-469C-AF19-E923FB697F55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233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Look at what matters (yellow) – sorted</a:t>
            </a:r>
            <a:r>
              <a:rPr lang="en-US" baseline="0" dirty="0" smtClean="0"/>
              <a:t> across communities (segregation), social capital, religious, </a:t>
            </a:r>
            <a:r>
              <a:rPr lang="en-US" dirty="0" smtClean="0"/>
              <a:t>marriage, single parent homes, segregation</a:t>
            </a:r>
          </a:p>
          <a:p>
            <a:pPr marL="228600" indent="-228600">
              <a:buAutoNum type="arabicPeriod"/>
            </a:pPr>
            <a:r>
              <a:rPr lang="en-US" dirty="0" smtClean="0"/>
              <a:t>Also orange – but these are </a:t>
            </a:r>
            <a:r>
              <a:rPr lang="en-US" baseline="0" dirty="0" smtClean="0"/>
              <a:t>behaviors that would respond to perceived mobility and affect mobility – staying in school, teenagers working – these are not policies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Look what’s not highly predictive – tax progressivity, college tuition, college access (bummer)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Worth noting (green) – can’t blame Chinese imports or immigration</a:t>
            </a:r>
          </a:p>
          <a:p>
            <a:pPr marL="228600" indent="-228600"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E1335-341B-469C-AF19-E923FB697F55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68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E1335-341B-469C-AF19-E923FB697F55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371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E1335-341B-469C-AF19-E923FB697F55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6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773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518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19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652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33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982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622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302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790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031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99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3974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582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3621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5200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pening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2"/>
            <a:ext cx="10363200" cy="1981199"/>
          </a:xfrm>
        </p:spPr>
        <p:txBody>
          <a:bodyPr/>
          <a:lstStyle>
            <a:lvl1pPr>
              <a:defRPr b="1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581400"/>
            <a:ext cx="8534400" cy="2438400"/>
          </a:xfrm>
        </p:spPr>
        <p:txBody>
          <a:bodyPr/>
          <a:lstStyle>
            <a:lvl1pPr marL="0" indent="0" algn="ctr">
              <a:buNone/>
              <a:defRPr baseline="0">
                <a:solidFill>
                  <a:srgbClr val="36719F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Author(s)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25600" y="6356351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Peterson Institute for International Economics  |  1750 Massachusetts Ave., NW  |  Washington, DC  20036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5B96425-3B17-4A79-94CF-4199F6356F23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78DCDDD-39C2-4E65-B7C4-6894F02AC3B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53" y="304800"/>
            <a:ext cx="5093548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2943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89E9E3-DD47-4CC5-9D93-C7849E08506E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698329-7E74-489C-977A-F404E138E5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5747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89E9E3-DD47-4CC5-9D93-C7849E08506E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698329-7E74-489C-977A-F404E138E5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1904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0"/>
            <a:ext cx="53848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0"/>
            <a:ext cx="53848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89E9E3-DD47-4CC5-9D93-C7849E08506E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698329-7E74-489C-977A-F404E138E5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5416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28800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B487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68562"/>
            <a:ext cx="5386917" cy="3779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828800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B487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68562"/>
            <a:ext cx="5389033" cy="3779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2971353-DDC9-4ABC-B649-43DC2760B263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216A28F-CE26-4394-8788-19F9F7A358E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2257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89E9E3-DD47-4CC5-9D93-C7849E08506E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698329-7E74-489C-977A-F404E138E5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133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89E9E3-DD47-4CC5-9D93-C7849E08506E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698329-7E74-489C-977A-F404E138E5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89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195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457200"/>
            <a:ext cx="4011084" cy="977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457200"/>
            <a:ext cx="6409267" cy="5791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524000"/>
            <a:ext cx="4011084" cy="4724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89E9E3-DD47-4CC5-9D93-C7849E08506E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698329-7E74-489C-977A-F404E138E5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5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410200"/>
            <a:ext cx="7315200" cy="838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89E9E3-DD47-4CC5-9D93-C7849E08506E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698329-7E74-489C-977A-F404E138E5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9320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Opening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2"/>
            <a:ext cx="10363200" cy="1981199"/>
          </a:xfrm>
        </p:spPr>
        <p:txBody>
          <a:bodyPr/>
          <a:lstStyle>
            <a:lvl1pPr>
              <a:defRPr b="1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581400"/>
            <a:ext cx="8534400" cy="2438400"/>
          </a:xfrm>
        </p:spPr>
        <p:txBody>
          <a:bodyPr/>
          <a:lstStyle>
            <a:lvl1pPr marL="0" indent="0" algn="ctr">
              <a:buNone/>
              <a:defRPr baseline="0">
                <a:solidFill>
                  <a:srgbClr val="36719F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Author(s)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25600" y="6356351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Peterson Institute for International Economics  |  1750 Massachusetts Ave., NW  |  Washington, DC  20036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5B96425-3B17-4A79-94CF-4199F6356F23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78DCDDD-39C2-4E65-B7C4-6894F02AC3B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53" y="304800"/>
            <a:ext cx="5093548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489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64165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5584" y="1026373"/>
            <a:ext cx="609600" cy="441325"/>
          </a:xfrm>
        </p:spPr>
        <p:txBody>
          <a:bodyPr/>
          <a:lstStyle/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67037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170366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6084107" y="1575653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1867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562663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9351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7CEF00-DCFB-420A-AE9F-CD6197874A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44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4315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975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046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04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000429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363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846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09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88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77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28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47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E0177-09DF-4F05-93CF-DC3AD8B791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6470E-52EF-4AAF-A33F-3DBF38F5CA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8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25600" y="6356351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Peterson Institute for International Economics  |  1750 Massachusetts Ave., NW  |  Washington, DC  20036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5B96425-3B17-4A79-94CF-4199F6356F23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78DCDDD-39C2-4E65-B7C4-6894F02AC3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976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172A3A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6719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6719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6719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6719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6719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1046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28801"/>
            <a:ext cx="109728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89E9E3-DD47-4CC5-9D93-C7849E08506E}" type="datetimeFigureOut">
              <a:rPr lang="en-US" smtClean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172A3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698329-7E74-489C-977A-F404E138E5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"/>
            <a:ext cx="12192000" cy="366713"/>
          </a:xfrm>
          <a:prstGeom prst="rect">
            <a:avLst/>
          </a:prstGeom>
          <a:solidFill>
            <a:srgbClr val="367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0801" y="616438"/>
            <a:ext cx="521548" cy="52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91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100" b="1" kern="1200">
          <a:solidFill>
            <a:srgbClr val="36719F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172A3A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172A3A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172A3A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172A3A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172A3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D433EA6-F588-441D-A695-EC795DA41B19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791200" y="1040175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7CEF00-DCFB-420A-AE9F-CD6197874AC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839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40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2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2819400"/>
            <a:ext cx="6400800" cy="3429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1800" dirty="0">
                <a:solidFill>
                  <a:schemeClr val="tx1"/>
                </a:solidFill>
              </a:rPr>
              <a:t>Melissa S. Kearney</a:t>
            </a:r>
          </a:p>
          <a:p>
            <a:r>
              <a:rPr lang="en-US" sz="1800" dirty="0">
                <a:solidFill>
                  <a:schemeClr val="tx1"/>
                </a:solidFill>
              </a:rPr>
              <a:t>(UNIVERSITY of </a:t>
            </a:r>
            <a:r>
              <a:rPr lang="en-US" sz="1800" dirty="0" err="1">
                <a:solidFill>
                  <a:schemeClr val="tx1"/>
                </a:solidFill>
              </a:rPr>
              <a:t>MarylanD</a:t>
            </a:r>
            <a:r>
              <a:rPr lang="en-US" sz="1800" dirty="0">
                <a:solidFill>
                  <a:schemeClr val="tx1"/>
                </a:solidFill>
              </a:rPr>
              <a:t> AND NBER)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DISCUSSION AT AEI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March 2017</a:t>
            </a:r>
            <a:endParaRPr lang="en-US" dirty="0">
              <a:solidFill>
                <a:schemeClr val="tx1"/>
              </a:solidFill>
            </a:endParaRP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cap="small" dirty="0"/>
              <a:t>Discussion of Big Data Mobility Work by </a:t>
            </a:r>
            <a:r>
              <a:rPr lang="en-US" sz="3200" b="1" cap="small" dirty="0" err="1"/>
              <a:t>Chetty</a:t>
            </a:r>
            <a:r>
              <a:rPr lang="en-US" sz="3200" b="1" cap="small" dirty="0"/>
              <a:t> &amp; Coauthors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597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Mobility varies across places in U.S.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48968" y="1447800"/>
            <a:ext cx="8887968" cy="4572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dirty="0"/>
              <a:t>Data work is amazing, findings are super important, </a:t>
            </a:r>
          </a:p>
          <a:p>
            <a:pPr marL="0" indent="0">
              <a:buNone/>
            </a:pPr>
            <a:r>
              <a:rPr lang="en-US" sz="2200" i="1" dirty="0"/>
              <a:t>but</a:t>
            </a:r>
            <a:r>
              <a:rPr lang="en-US" sz="2200" dirty="0"/>
              <a:t>, very challenging from perspective of economic policy -</a:t>
            </a:r>
          </a:p>
          <a:p>
            <a:pPr marL="514350" indent="-514350">
              <a:buFont typeface="+mj-lt"/>
              <a:buAutoNum type="arabicPeriod"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Differences across places, with causal effects, but </a:t>
            </a:r>
            <a:r>
              <a:rPr lang="en-US" sz="2200" i="1" dirty="0"/>
              <a:t>WHY</a:t>
            </a:r>
            <a:r>
              <a:rPr lang="en-US" sz="2200" dirty="0"/>
              <a:t>?</a:t>
            </a:r>
          </a:p>
          <a:p>
            <a:pPr lvl="1"/>
            <a:r>
              <a:rPr lang="en-US" dirty="0" smtClean="0"/>
              <a:t>Need to understand mechanisms</a:t>
            </a:r>
          </a:p>
          <a:p>
            <a:pPr lvl="1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sz="2200" dirty="0"/>
              <a:t>What do we do with this information?</a:t>
            </a:r>
          </a:p>
          <a:p>
            <a:pPr lvl="1"/>
            <a:r>
              <a:rPr lang="en-US" dirty="0"/>
              <a:t>Answer can’t be get everyone to </a:t>
            </a:r>
            <a:r>
              <a:rPr lang="en-US" dirty="0" smtClean="0"/>
              <a:t>move</a:t>
            </a:r>
          </a:p>
          <a:p>
            <a:pPr marL="274320" lvl="1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200" dirty="0"/>
              <a:t>The factors that are correlated are more about “culture” than policy levers</a:t>
            </a:r>
          </a:p>
          <a:p>
            <a:pPr lvl="1"/>
            <a:r>
              <a:rPr lang="en-US" dirty="0"/>
              <a:t>This keeps coming up, e.g. Hillbilly </a:t>
            </a:r>
            <a:r>
              <a:rPr lang="en-US" dirty="0" err="1" smtClean="0"/>
              <a:t>Ellegy</a:t>
            </a:r>
            <a:endParaRPr lang="en-US" dirty="0"/>
          </a:p>
          <a:p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134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2957112" y="1517947"/>
            <a:ext cx="6685954" cy="4435195"/>
            <a:chOff x="262" y="470"/>
            <a:chExt cx="5348" cy="3465"/>
          </a:xfrm>
        </p:grpSpPr>
        <p:grpSp>
          <p:nvGrpSpPr>
            <p:cNvPr id="5" name="Group 205"/>
            <p:cNvGrpSpPr>
              <a:grpSpLocks/>
            </p:cNvGrpSpPr>
            <p:nvPr/>
          </p:nvGrpSpPr>
          <p:grpSpPr bwMode="auto">
            <a:xfrm>
              <a:off x="1627" y="470"/>
              <a:ext cx="3976" cy="3216"/>
              <a:chOff x="1627" y="470"/>
              <a:chExt cx="3976" cy="3216"/>
            </a:xfrm>
          </p:grpSpPr>
          <p:sp>
            <p:nvSpPr>
              <p:cNvPr id="198" name="Line 8"/>
              <p:cNvSpPr>
                <a:spLocks noChangeShapeType="1"/>
              </p:cNvSpPr>
              <p:nvPr/>
            </p:nvSpPr>
            <p:spPr bwMode="auto">
              <a:xfrm flipV="1">
                <a:off x="1718" y="470"/>
                <a:ext cx="0" cy="3216"/>
              </a:xfrm>
              <a:prstGeom prst="line">
                <a:avLst/>
              </a:prstGeom>
              <a:noFill/>
              <a:ln w="22225">
                <a:solidFill>
                  <a:srgbClr val="EAF2F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Line 9"/>
              <p:cNvSpPr>
                <a:spLocks noChangeShapeType="1"/>
              </p:cNvSpPr>
              <p:nvPr/>
            </p:nvSpPr>
            <p:spPr bwMode="auto">
              <a:xfrm flipV="1">
                <a:off x="2479" y="470"/>
                <a:ext cx="0" cy="3216"/>
              </a:xfrm>
              <a:prstGeom prst="line">
                <a:avLst/>
              </a:prstGeom>
              <a:noFill/>
              <a:ln w="22225">
                <a:solidFill>
                  <a:srgbClr val="EAF2F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Line 10"/>
              <p:cNvSpPr>
                <a:spLocks noChangeShapeType="1"/>
              </p:cNvSpPr>
              <p:nvPr/>
            </p:nvSpPr>
            <p:spPr bwMode="auto">
              <a:xfrm flipV="1">
                <a:off x="3236" y="470"/>
                <a:ext cx="0" cy="3216"/>
              </a:xfrm>
              <a:prstGeom prst="line">
                <a:avLst/>
              </a:prstGeom>
              <a:noFill/>
              <a:ln w="22225">
                <a:solidFill>
                  <a:srgbClr val="EAF2F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1" name="Line 11"/>
              <p:cNvSpPr>
                <a:spLocks noChangeShapeType="1"/>
              </p:cNvSpPr>
              <p:nvPr/>
            </p:nvSpPr>
            <p:spPr bwMode="auto">
              <a:xfrm flipV="1">
                <a:off x="3997" y="470"/>
                <a:ext cx="0" cy="3216"/>
              </a:xfrm>
              <a:prstGeom prst="line">
                <a:avLst/>
              </a:prstGeom>
              <a:noFill/>
              <a:ln w="22225">
                <a:solidFill>
                  <a:srgbClr val="EAF2F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2" name="Line 12"/>
              <p:cNvSpPr>
                <a:spLocks noChangeShapeType="1"/>
              </p:cNvSpPr>
              <p:nvPr/>
            </p:nvSpPr>
            <p:spPr bwMode="auto">
              <a:xfrm flipV="1">
                <a:off x="4758" y="470"/>
                <a:ext cx="0" cy="3216"/>
              </a:xfrm>
              <a:prstGeom prst="line">
                <a:avLst/>
              </a:prstGeom>
              <a:noFill/>
              <a:ln w="22225">
                <a:solidFill>
                  <a:srgbClr val="EAF2F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3" name="Line 13"/>
              <p:cNvSpPr>
                <a:spLocks noChangeShapeType="1"/>
              </p:cNvSpPr>
              <p:nvPr/>
            </p:nvSpPr>
            <p:spPr bwMode="auto">
              <a:xfrm flipV="1">
                <a:off x="5519" y="470"/>
                <a:ext cx="0" cy="3216"/>
              </a:xfrm>
              <a:prstGeom prst="line">
                <a:avLst/>
              </a:prstGeom>
              <a:noFill/>
              <a:ln w="22225">
                <a:solidFill>
                  <a:srgbClr val="EAF2F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4" name="Line 14"/>
              <p:cNvSpPr>
                <a:spLocks noChangeShapeType="1"/>
              </p:cNvSpPr>
              <p:nvPr/>
            </p:nvSpPr>
            <p:spPr bwMode="auto">
              <a:xfrm>
                <a:off x="1627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Line 15"/>
              <p:cNvSpPr>
                <a:spLocks noChangeShapeType="1"/>
              </p:cNvSpPr>
              <p:nvPr/>
            </p:nvSpPr>
            <p:spPr bwMode="auto">
              <a:xfrm>
                <a:off x="1752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6" name="Line 16"/>
              <p:cNvSpPr>
                <a:spLocks noChangeShapeType="1"/>
              </p:cNvSpPr>
              <p:nvPr/>
            </p:nvSpPr>
            <p:spPr bwMode="auto">
              <a:xfrm>
                <a:off x="1878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7" name="Line 17"/>
              <p:cNvSpPr>
                <a:spLocks noChangeShapeType="1"/>
              </p:cNvSpPr>
              <p:nvPr/>
            </p:nvSpPr>
            <p:spPr bwMode="auto">
              <a:xfrm>
                <a:off x="2004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Line 18"/>
              <p:cNvSpPr>
                <a:spLocks noChangeShapeType="1"/>
              </p:cNvSpPr>
              <p:nvPr/>
            </p:nvSpPr>
            <p:spPr bwMode="auto">
              <a:xfrm>
                <a:off x="2129" y="3326"/>
                <a:ext cx="81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9" name="Line 19"/>
              <p:cNvSpPr>
                <a:spLocks noChangeShapeType="1"/>
              </p:cNvSpPr>
              <p:nvPr/>
            </p:nvSpPr>
            <p:spPr bwMode="auto">
              <a:xfrm>
                <a:off x="2252" y="3326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Line 20"/>
              <p:cNvSpPr>
                <a:spLocks noChangeShapeType="1"/>
              </p:cNvSpPr>
              <p:nvPr/>
            </p:nvSpPr>
            <p:spPr bwMode="auto">
              <a:xfrm>
                <a:off x="2377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1" name="Line 21"/>
              <p:cNvSpPr>
                <a:spLocks noChangeShapeType="1"/>
              </p:cNvSpPr>
              <p:nvPr/>
            </p:nvSpPr>
            <p:spPr bwMode="auto">
              <a:xfrm>
                <a:off x="2503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Line 22"/>
              <p:cNvSpPr>
                <a:spLocks noChangeShapeType="1"/>
              </p:cNvSpPr>
              <p:nvPr/>
            </p:nvSpPr>
            <p:spPr bwMode="auto">
              <a:xfrm>
                <a:off x="2629" y="3326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3" name="Line 23"/>
              <p:cNvSpPr>
                <a:spLocks noChangeShapeType="1"/>
              </p:cNvSpPr>
              <p:nvPr/>
            </p:nvSpPr>
            <p:spPr bwMode="auto">
              <a:xfrm>
                <a:off x="2754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Line 24"/>
              <p:cNvSpPr>
                <a:spLocks noChangeShapeType="1"/>
              </p:cNvSpPr>
              <p:nvPr/>
            </p:nvSpPr>
            <p:spPr bwMode="auto">
              <a:xfrm>
                <a:off x="2880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Line 25"/>
              <p:cNvSpPr>
                <a:spLocks noChangeShapeType="1"/>
              </p:cNvSpPr>
              <p:nvPr/>
            </p:nvSpPr>
            <p:spPr bwMode="auto">
              <a:xfrm>
                <a:off x="3006" y="3326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Line 26"/>
              <p:cNvSpPr>
                <a:spLocks noChangeShapeType="1"/>
              </p:cNvSpPr>
              <p:nvPr/>
            </p:nvSpPr>
            <p:spPr bwMode="auto">
              <a:xfrm>
                <a:off x="3131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Line 27"/>
              <p:cNvSpPr>
                <a:spLocks noChangeShapeType="1"/>
              </p:cNvSpPr>
              <p:nvPr/>
            </p:nvSpPr>
            <p:spPr bwMode="auto">
              <a:xfrm>
                <a:off x="3257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8" name="Line 28"/>
              <p:cNvSpPr>
                <a:spLocks noChangeShapeType="1"/>
              </p:cNvSpPr>
              <p:nvPr/>
            </p:nvSpPr>
            <p:spPr bwMode="auto">
              <a:xfrm>
                <a:off x="3383" y="3326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Line 29"/>
              <p:cNvSpPr>
                <a:spLocks noChangeShapeType="1"/>
              </p:cNvSpPr>
              <p:nvPr/>
            </p:nvSpPr>
            <p:spPr bwMode="auto">
              <a:xfrm>
                <a:off x="3508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0" name="Line 30"/>
              <p:cNvSpPr>
                <a:spLocks noChangeShapeType="1"/>
              </p:cNvSpPr>
              <p:nvPr/>
            </p:nvSpPr>
            <p:spPr bwMode="auto">
              <a:xfrm>
                <a:off x="3634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Line 31"/>
              <p:cNvSpPr>
                <a:spLocks noChangeShapeType="1"/>
              </p:cNvSpPr>
              <p:nvPr/>
            </p:nvSpPr>
            <p:spPr bwMode="auto">
              <a:xfrm>
                <a:off x="3760" y="3326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2" name="Line 32"/>
              <p:cNvSpPr>
                <a:spLocks noChangeShapeType="1"/>
              </p:cNvSpPr>
              <p:nvPr/>
            </p:nvSpPr>
            <p:spPr bwMode="auto">
              <a:xfrm>
                <a:off x="3885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Line 33"/>
              <p:cNvSpPr>
                <a:spLocks noChangeShapeType="1"/>
              </p:cNvSpPr>
              <p:nvPr/>
            </p:nvSpPr>
            <p:spPr bwMode="auto">
              <a:xfrm>
                <a:off x="4011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Line 34"/>
              <p:cNvSpPr>
                <a:spLocks noChangeShapeType="1"/>
              </p:cNvSpPr>
              <p:nvPr/>
            </p:nvSpPr>
            <p:spPr bwMode="auto">
              <a:xfrm>
                <a:off x="4137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5" name="Line 35"/>
              <p:cNvSpPr>
                <a:spLocks noChangeShapeType="1"/>
              </p:cNvSpPr>
              <p:nvPr/>
            </p:nvSpPr>
            <p:spPr bwMode="auto">
              <a:xfrm>
                <a:off x="4262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Line 36"/>
              <p:cNvSpPr>
                <a:spLocks noChangeShapeType="1"/>
              </p:cNvSpPr>
              <p:nvPr/>
            </p:nvSpPr>
            <p:spPr bwMode="auto">
              <a:xfrm>
                <a:off x="4388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7" name="Line 37"/>
              <p:cNvSpPr>
                <a:spLocks noChangeShapeType="1"/>
              </p:cNvSpPr>
              <p:nvPr/>
            </p:nvSpPr>
            <p:spPr bwMode="auto">
              <a:xfrm>
                <a:off x="4514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Line 38"/>
              <p:cNvSpPr>
                <a:spLocks noChangeShapeType="1"/>
              </p:cNvSpPr>
              <p:nvPr/>
            </p:nvSpPr>
            <p:spPr bwMode="auto">
              <a:xfrm>
                <a:off x="4639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Line 39"/>
              <p:cNvSpPr>
                <a:spLocks noChangeShapeType="1"/>
              </p:cNvSpPr>
              <p:nvPr/>
            </p:nvSpPr>
            <p:spPr bwMode="auto">
              <a:xfrm>
                <a:off x="4765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Line 40"/>
              <p:cNvSpPr>
                <a:spLocks noChangeShapeType="1"/>
              </p:cNvSpPr>
              <p:nvPr/>
            </p:nvSpPr>
            <p:spPr bwMode="auto">
              <a:xfrm>
                <a:off x="4891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Line 41"/>
              <p:cNvSpPr>
                <a:spLocks noChangeShapeType="1"/>
              </p:cNvSpPr>
              <p:nvPr/>
            </p:nvSpPr>
            <p:spPr bwMode="auto">
              <a:xfrm>
                <a:off x="5016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Line 42"/>
              <p:cNvSpPr>
                <a:spLocks noChangeShapeType="1"/>
              </p:cNvSpPr>
              <p:nvPr/>
            </p:nvSpPr>
            <p:spPr bwMode="auto">
              <a:xfrm>
                <a:off x="5142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Line 43"/>
              <p:cNvSpPr>
                <a:spLocks noChangeShapeType="1"/>
              </p:cNvSpPr>
              <p:nvPr/>
            </p:nvSpPr>
            <p:spPr bwMode="auto">
              <a:xfrm>
                <a:off x="5268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Line 44"/>
              <p:cNvSpPr>
                <a:spLocks noChangeShapeType="1"/>
              </p:cNvSpPr>
              <p:nvPr/>
            </p:nvSpPr>
            <p:spPr bwMode="auto">
              <a:xfrm>
                <a:off x="5393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Line 45"/>
              <p:cNvSpPr>
                <a:spLocks noChangeShapeType="1"/>
              </p:cNvSpPr>
              <p:nvPr/>
            </p:nvSpPr>
            <p:spPr bwMode="auto">
              <a:xfrm>
                <a:off x="5519" y="3326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Line 46"/>
              <p:cNvSpPr>
                <a:spLocks noChangeShapeType="1"/>
              </p:cNvSpPr>
              <p:nvPr/>
            </p:nvSpPr>
            <p:spPr bwMode="auto">
              <a:xfrm>
                <a:off x="1627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Line 47"/>
              <p:cNvSpPr>
                <a:spLocks noChangeShapeType="1"/>
              </p:cNvSpPr>
              <p:nvPr/>
            </p:nvSpPr>
            <p:spPr bwMode="auto">
              <a:xfrm>
                <a:off x="1752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Line 48"/>
              <p:cNvSpPr>
                <a:spLocks noChangeShapeType="1"/>
              </p:cNvSpPr>
              <p:nvPr/>
            </p:nvSpPr>
            <p:spPr bwMode="auto">
              <a:xfrm>
                <a:off x="1878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Line 49"/>
              <p:cNvSpPr>
                <a:spLocks noChangeShapeType="1"/>
              </p:cNvSpPr>
              <p:nvPr/>
            </p:nvSpPr>
            <p:spPr bwMode="auto">
              <a:xfrm>
                <a:off x="2004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Line 50"/>
              <p:cNvSpPr>
                <a:spLocks noChangeShapeType="1"/>
              </p:cNvSpPr>
              <p:nvPr/>
            </p:nvSpPr>
            <p:spPr bwMode="auto">
              <a:xfrm>
                <a:off x="2129" y="2970"/>
                <a:ext cx="81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Line 51"/>
              <p:cNvSpPr>
                <a:spLocks noChangeShapeType="1"/>
              </p:cNvSpPr>
              <p:nvPr/>
            </p:nvSpPr>
            <p:spPr bwMode="auto">
              <a:xfrm>
                <a:off x="2252" y="2970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Line 52"/>
              <p:cNvSpPr>
                <a:spLocks noChangeShapeType="1"/>
              </p:cNvSpPr>
              <p:nvPr/>
            </p:nvSpPr>
            <p:spPr bwMode="auto">
              <a:xfrm>
                <a:off x="2377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Line 53"/>
              <p:cNvSpPr>
                <a:spLocks noChangeShapeType="1"/>
              </p:cNvSpPr>
              <p:nvPr/>
            </p:nvSpPr>
            <p:spPr bwMode="auto">
              <a:xfrm>
                <a:off x="2503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Line 54"/>
              <p:cNvSpPr>
                <a:spLocks noChangeShapeType="1"/>
              </p:cNvSpPr>
              <p:nvPr/>
            </p:nvSpPr>
            <p:spPr bwMode="auto">
              <a:xfrm>
                <a:off x="2629" y="2970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Line 55"/>
              <p:cNvSpPr>
                <a:spLocks noChangeShapeType="1"/>
              </p:cNvSpPr>
              <p:nvPr/>
            </p:nvSpPr>
            <p:spPr bwMode="auto">
              <a:xfrm>
                <a:off x="2754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Line 56"/>
              <p:cNvSpPr>
                <a:spLocks noChangeShapeType="1"/>
              </p:cNvSpPr>
              <p:nvPr/>
            </p:nvSpPr>
            <p:spPr bwMode="auto">
              <a:xfrm>
                <a:off x="2880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Line 57"/>
              <p:cNvSpPr>
                <a:spLocks noChangeShapeType="1"/>
              </p:cNvSpPr>
              <p:nvPr/>
            </p:nvSpPr>
            <p:spPr bwMode="auto">
              <a:xfrm>
                <a:off x="3006" y="2970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Line 58"/>
              <p:cNvSpPr>
                <a:spLocks noChangeShapeType="1"/>
              </p:cNvSpPr>
              <p:nvPr/>
            </p:nvSpPr>
            <p:spPr bwMode="auto">
              <a:xfrm>
                <a:off x="3131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Line 59"/>
              <p:cNvSpPr>
                <a:spLocks noChangeShapeType="1"/>
              </p:cNvSpPr>
              <p:nvPr/>
            </p:nvSpPr>
            <p:spPr bwMode="auto">
              <a:xfrm>
                <a:off x="3257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Line 60"/>
              <p:cNvSpPr>
                <a:spLocks noChangeShapeType="1"/>
              </p:cNvSpPr>
              <p:nvPr/>
            </p:nvSpPr>
            <p:spPr bwMode="auto">
              <a:xfrm>
                <a:off x="3383" y="2970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Line 61"/>
              <p:cNvSpPr>
                <a:spLocks noChangeShapeType="1"/>
              </p:cNvSpPr>
              <p:nvPr/>
            </p:nvSpPr>
            <p:spPr bwMode="auto">
              <a:xfrm>
                <a:off x="3508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Line 62"/>
              <p:cNvSpPr>
                <a:spLocks noChangeShapeType="1"/>
              </p:cNvSpPr>
              <p:nvPr/>
            </p:nvSpPr>
            <p:spPr bwMode="auto">
              <a:xfrm>
                <a:off x="3634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Line 63"/>
              <p:cNvSpPr>
                <a:spLocks noChangeShapeType="1"/>
              </p:cNvSpPr>
              <p:nvPr/>
            </p:nvSpPr>
            <p:spPr bwMode="auto">
              <a:xfrm>
                <a:off x="3760" y="2970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Line 64"/>
              <p:cNvSpPr>
                <a:spLocks noChangeShapeType="1"/>
              </p:cNvSpPr>
              <p:nvPr/>
            </p:nvSpPr>
            <p:spPr bwMode="auto">
              <a:xfrm>
                <a:off x="3885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Line 65"/>
              <p:cNvSpPr>
                <a:spLocks noChangeShapeType="1"/>
              </p:cNvSpPr>
              <p:nvPr/>
            </p:nvSpPr>
            <p:spPr bwMode="auto">
              <a:xfrm>
                <a:off x="4011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Line 66"/>
              <p:cNvSpPr>
                <a:spLocks noChangeShapeType="1"/>
              </p:cNvSpPr>
              <p:nvPr/>
            </p:nvSpPr>
            <p:spPr bwMode="auto">
              <a:xfrm>
                <a:off x="4137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Line 67"/>
              <p:cNvSpPr>
                <a:spLocks noChangeShapeType="1"/>
              </p:cNvSpPr>
              <p:nvPr/>
            </p:nvSpPr>
            <p:spPr bwMode="auto">
              <a:xfrm>
                <a:off x="4262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Line 68"/>
              <p:cNvSpPr>
                <a:spLocks noChangeShapeType="1"/>
              </p:cNvSpPr>
              <p:nvPr/>
            </p:nvSpPr>
            <p:spPr bwMode="auto">
              <a:xfrm>
                <a:off x="4388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Line 69"/>
              <p:cNvSpPr>
                <a:spLocks noChangeShapeType="1"/>
              </p:cNvSpPr>
              <p:nvPr/>
            </p:nvSpPr>
            <p:spPr bwMode="auto">
              <a:xfrm>
                <a:off x="4514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Line 70"/>
              <p:cNvSpPr>
                <a:spLocks noChangeShapeType="1"/>
              </p:cNvSpPr>
              <p:nvPr/>
            </p:nvSpPr>
            <p:spPr bwMode="auto">
              <a:xfrm>
                <a:off x="4639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Line 71"/>
              <p:cNvSpPr>
                <a:spLocks noChangeShapeType="1"/>
              </p:cNvSpPr>
              <p:nvPr/>
            </p:nvSpPr>
            <p:spPr bwMode="auto">
              <a:xfrm>
                <a:off x="4765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Line 72"/>
              <p:cNvSpPr>
                <a:spLocks noChangeShapeType="1"/>
              </p:cNvSpPr>
              <p:nvPr/>
            </p:nvSpPr>
            <p:spPr bwMode="auto">
              <a:xfrm>
                <a:off x="4891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Line 73"/>
              <p:cNvSpPr>
                <a:spLocks noChangeShapeType="1"/>
              </p:cNvSpPr>
              <p:nvPr/>
            </p:nvSpPr>
            <p:spPr bwMode="auto">
              <a:xfrm>
                <a:off x="5016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Line 74"/>
              <p:cNvSpPr>
                <a:spLocks noChangeShapeType="1"/>
              </p:cNvSpPr>
              <p:nvPr/>
            </p:nvSpPr>
            <p:spPr bwMode="auto">
              <a:xfrm>
                <a:off x="5142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Line 75"/>
              <p:cNvSpPr>
                <a:spLocks noChangeShapeType="1"/>
              </p:cNvSpPr>
              <p:nvPr/>
            </p:nvSpPr>
            <p:spPr bwMode="auto">
              <a:xfrm>
                <a:off x="5268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Line 76"/>
              <p:cNvSpPr>
                <a:spLocks noChangeShapeType="1"/>
              </p:cNvSpPr>
              <p:nvPr/>
            </p:nvSpPr>
            <p:spPr bwMode="auto">
              <a:xfrm>
                <a:off x="5393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Line 77"/>
              <p:cNvSpPr>
                <a:spLocks noChangeShapeType="1"/>
              </p:cNvSpPr>
              <p:nvPr/>
            </p:nvSpPr>
            <p:spPr bwMode="auto">
              <a:xfrm>
                <a:off x="5519" y="2970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Line 78"/>
              <p:cNvSpPr>
                <a:spLocks noChangeShapeType="1"/>
              </p:cNvSpPr>
              <p:nvPr/>
            </p:nvSpPr>
            <p:spPr bwMode="auto">
              <a:xfrm>
                <a:off x="1627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Line 79"/>
              <p:cNvSpPr>
                <a:spLocks noChangeShapeType="1"/>
              </p:cNvSpPr>
              <p:nvPr/>
            </p:nvSpPr>
            <p:spPr bwMode="auto">
              <a:xfrm>
                <a:off x="1752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Line 80"/>
              <p:cNvSpPr>
                <a:spLocks noChangeShapeType="1"/>
              </p:cNvSpPr>
              <p:nvPr/>
            </p:nvSpPr>
            <p:spPr bwMode="auto">
              <a:xfrm>
                <a:off x="1878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Line 81"/>
              <p:cNvSpPr>
                <a:spLocks noChangeShapeType="1"/>
              </p:cNvSpPr>
              <p:nvPr/>
            </p:nvSpPr>
            <p:spPr bwMode="auto">
              <a:xfrm>
                <a:off x="2004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Line 82"/>
              <p:cNvSpPr>
                <a:spLocks noChangeShapeType="1"/>
              </p:cNvSpPr>
              <p:nvPr/>
            </p:nvSpPr>
            <p:spPr bwMode="auto">
              <a:xfrm>
                <a:off x="2129" y="2614"/>
                <a:ext cx="81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Line 83"/>
              <p:cNvSpPr>
                <a:spLocks noChangeShapeType="1"/>
              </p:cNvSpPr>
              <p:nvPr/>
            </p:nvSpPr>
            <p:spPr bwMode="auto">
              <a:xfrm>
                <a:off x="2252" y="2614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Line 84"/>
              <p:cNvSpPr>
                <a:spLocks noChangeShapeType="1"/>
              </p:cNvSpPr>
              <p:nvPr/>
            </p:nvSpPr>
            <p:spPr bwMode="auto">
              <a:xfrm>
                <a:off x="2377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Line 85"/>
              <p:cNvSpPr>
                <a:spLocks noChangeShapeType="1"/>
              </p:cNvSpPr>
              <p:nvPr/>
            </p:nvSpPr>
            <p:spPr bwMode="auto">
              <a:xfrm>
                <a:off x="2503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Line 86"/>
              <p:cNvSpPr>
                <a:spLocks noChangeShapeType="1"/>
              </p:cNvSpPr>
              <p:nvPr/>
            </p:nvSpPr>
            <p:spPr bwMode="auto">
              <a:xfrm>
                <a:off x="2629" y="2614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Line 87"/>
              <p:cNvSpPr>
                <a:spLocks noChangeShapeType="1"/>
              </p:cNvSpPr>
              <p:nvPr/>
            </p:nvSpPr>
            <p:spPr bwMode="auto">
              <a:xfrm>
                <a:off x="2754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Line 88"/>
              <p:cNvSpPr>
                <a:spLocks noChangeShapeType="1"/>
              </p:cNvSpPr>
              <p:nvPr/>
            </p:nvSpPr>
            <p:spPr bwMode="auto">
              <a:xfrm>
                <a:off x="2880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Line 89"/>
              <p:cNvSpPr>
                <a:spLocks noChangeShapeType="1"/>
              </p:cNvSpPr>
              <p:nvPr/>
            </p:nvSpPr>
            <p:spPr bwMode="auto">
              <a:xfrm>
                <a:off x="3006" y="2614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Line 90"/>
              <p:cNvSpPr>
                <a:spLocks noChangeShapeType="1"/>
              </p:cNvSpPr>
              <p:nvPr/>
            </p:nvSpPr>
            <p:spPr bwMode="auto">
              <a:xfrm>
                <a:off x="3131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Line 91"/>
              <p:cNvSpPr>
                <a:spLocks noChangeShapeType="1"/>
              </p:cNvSpPr>
              <p:nvPr/>
            </p:nvSpPr>
            <p:spPr bwMode="auto">
              <a:xfrm>
                <a:off x="3257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Line 92"/>
              <p:cNvSpPr>
                <a:spLocks noChangeShapeType="1"/>
              </p:cNvSpPr>
              <p:nvPr/>
            </p:nvSpPr>
            <p:spPr bwMode="auto">
              <a:xfrm>
                <a:off x="3383" y="2614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Line 93"/>
              <p:cNvSpPr>
                <a:spLocks noChangeShapeType="1"/>
              </p:cNvSpPr>
              <p:nvPr/>
            </p:nvSpPr>
            <p:spPr bwMode="auto">
              <a:xfrm>
                <a:off x="3508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Line 94"/>
              <p:cNvSpPr>
                <a:spLocks noChangeShapeType="1"/>
              </p:cNvSpPr>
              <p:nvPr/>
            </p:nvSpPr>
            <p:spPr bwMode="auto">
              <a:xfrm>
                <a:off x="3634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Line 95"/>
              <p:cNvSpPr>
                <a:spLocks noChangeShapeType="1"/>
              </p:cNvSpPr>
              <p:nvPr/>
            </p:nvSpPr>
            <p:spPr bwMode="auto">
              <a:xfrm>
                <a:off x="3760" y="2614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Line 96"/>
              <p:cNvSpPr>
                <a:spLocks noChangeShapeType="1"/>
              </p:cNvSpPr>
              <p:nvPr/>
            </p:nvSpPr>
            <p:spPr bwMode="auto">
              <a:xfrm>
                <a:off x="3885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Line 97"/>
              <p:cNvSpPr>
                <a:spLocks noChangeShapeType="1"/>
              </p:cNvSpPr>
              <p:nvPr/>
            </p:nvSpPr>
            <p:spPr bwMode="auto">
              <a:xfrm>
                <a:off x="4011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Line 98"/>
              <p:cNvSpPr>
                <a:spLocks noChangeShapeType="1"/>
              </p:cNvSpPr>
              <p:nvPr/>
            </p:nvSpPr>
            <p:spPr bwMode="auto">
              <a:xfrm>
                <a:off x="4137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Line 99"/>
              <p:cNvSpPr>
                <a:spLocks noChangeShapeType="1"/>
              </p:cNvSpPr>
              <p:nvPr/>
            </p:nvSpPr>
            <p:spPr bwMode="auto">
              <a:xfrm>
                <a:off x="4262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Line 100"/>
              <p:cNvSpPr>
                <a:spLocks noChangeShapeType="1"/>
              </p:cNvSpPr>
              <p:nvPr/>
            </p:nvSpPr>
            <p:spPr bwMode="auto">
              <a:xfrm>
                <a:off x="4388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Line 101"/>
              <p:cNvSpPr>
                <a:spLocks noChangeShapeType="1"/>
              </p:cNvSpPr>
              <p:nvPr/>
            </p:nvSpPr>
            <p:spPr bwMode="auto">
              <a:xfrm>
                <a:off x="4514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Line 102"/>
              <p:cNvSpPr>
                <a:spLocks noChangeShapeType="1"/>
              </p:cNvSpPr>
              <p:nvPr/>
            </p:nvSpPr>
            <p:spPr bwMode="auto">
              <a:xfrm>
                <a:off x="4639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Line 103"/>
              <p:cNvSpPr>
                <a:spLocks noChangeShapeType="1"/>
              </p:cNvSpPr>
              <p:nvPr/>
            </p:nvSpPr>
            <p:spPr bwMode="auto">
              <a:xfrm>
                <a:off x="4765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Line 104"/>
              <p:cNvSpPr>
                <a:spLocks noChangeShapeType="1"/>
              </p:cNvSpPr>
              <p:nvPr/>
            </p:nvSpPr>
            <p:spPr bwMode="auto">
              <a:xfrm>
                <a:off x="4891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5" name="Line 105"/>
              <p:cNvSpPr>
                <a:spLocks noChangeShapeType="1"/>
              </p:cNvSpPr>
              <p:nvPr/>
            </p:nvSpPr>
            <p:spPr bwMode="auto">
              <a:xfrm>
                <a:off x="5016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Line 106"/>
              <p:cNvSpPr>
                <a:spLocks noChangeShapeType="1"/>
              </p:cNvSpPr>
              <p:nvPr/>
            </p:nvSpPr>
            <p:spPr bwMode="auto">
              <a:xfrm>
                <a:off x="5142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7" name="Line 107"/>
              <p:cNvSpPr>
                <a:spLocks noChangeShapeType="1"/>
              </p:cNvSpPr>
              <p:nvPr/>
            </p:nvSpPr>
            <p:spPr bwMode="auto">
              <a:xfrm>
                <a:off x="5268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Line 108"/>
              <p:cNvSpPr>
                <a:spLocks noChangeShapeType="1"/>
              </p:cNvSpPr>
              <p:nvPr/>
            </p:nvSpPr>
            <p:spPr bwMode="auto">
              <a:xfrm>
                <a:off x="5393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9" name="Line 109"/>
              <p:cNvSpPr>
                <a:spLocks noChangeShapeType="1"/>
              </p:cNvSpPr>
              <p:nvPr/>
            </p:nvSpPr>
            <p:spPr bwMode="auto">
              <a:xfrm>
                <a:off x="5519" y="2614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Line 110"/>
              <p:cNvSpPr>
                <a:spLocks noChangeShapeType="1"/>
              </p:cNvSpPr>
              <p:nvPr/>
            </p:nvSpPr>
            <p:spPr bwMode="auto">
              <a:xfrm>
                <a:off x="1627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1" name="Line 111"/>
              <p:cNvSpPr>
                <a:spLocks noChangeShapeType="1"/>
              </p:cNvSpPr>
              <p:nvPr/>
            </p:nvSpPr>
            <p:spPr bwMode="auto">
              <a:xfrm>
                <a:off x="1752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Line 112"/>
              <p:cNvSpPr>
                <a:spLocks noChangeShapeType="1"/>
              </p:cNvSpPr>
              <p:nvPr/>
            </p:nvSpPr>
            <p:spPr bwMode="auto">
              <a:xfrm>
                <a:off x="1878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3" name="Line 113"/>
              <p:cNvSpPr>
                <a:spLocks noChangeShapeType="1"/>
              </p:cNvSpPr>
              <p:nvPr/>
            </p:nvSpPr>
            <p:spPr bwMode="auto">
              <a:xfrm>
                <a:off x="2004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4" name="Line 114"/>
              <p:cNvSpPr>
                <a:spLocks noChangeShapeType="1"/>
              </p:cNvSpPr>
              <p:nvPr/>
            </p:nvSpPr>
            <p:spPr bwMode="auto">
              <a:xfrm>
                <a:off x="2129" y="2258"/>
                <a:ext cx="81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5" name="Line 115"/>
              <p:cNvSpPr>
                <a:spLocks noChangeShapeType="1"/>
              </p:cNvSpPr>
              <p:nvPr/>
            </p:nvSpPr>
            <p:spPr bwMode="auto">
              <a:xfrm>
                <a:off x="2252" y="2258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6" name="Line 116"/>
              <p:cNvSpPr>
                <a:spLocks noChangeShapeType="1"/>
              </p:cNvSpPr>
              <p:nvPr/>
            </p:nvSpPr>
            <p:spPr bwMode="auto">
              <a:xfrm>
                <a:off x="2377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7" name="Line 117"/>
              <p:cNvSpPr>
                <a:spLocks noChangeShapeType="1"/>
              </p:cNvSpPr>
              <p:nvPr/>
            </p:nvSpPr>
            <p:spPr bwMode="auto">
              <a:xfrm>
                <a:off x="2503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8" name="Line 118"/>
              <p:cNvSpPr>
                <a:spLocks noChangeShapeType="1"/>
              </p:cNvSpPr>
              <p:nvPr/>
            </p:nvSpPr>
            <p:spPr bwMode="auto">
              <a:xfrm>
                <a:off x="2629" y="2258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9" name="Line 119"/>
              <p:cNvSpPr>
                <a:spLocks noChangeShapeType="1"/>
              </p:cNvSpPr>
              <p:nvPr/>
            </p:nvSpPr>
            <p:spPr bwMode="auto">
              <a:xfrm>
                <a:off x="2754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0" name="Line 120"/>
              <p:cNvSpPr>
                <a:spLocks noChangeShapeType="1"/>
              </p:cNvSpPr>
              <p:nvPr/>
            </p:nvSpPr>
            <p:spPr bwMode="auto">
              <a:xfrm>
                <a:off x="2880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1" name="Line 121"/>
              <p:cNvSpPr>
                <a:spLocks noChangeShapeType="1"/>
              </p:cNvSpPr>
              <p:nvPr/>
            </p:nvSpPr>
            <p:spPr bwMode="auto">
              <a:xfrm>
                <a:off x="3006" y="2258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2" name="Line 122"/>
              <p:cNvSpPr>
                <a:spLocks noChangeShapeType="1"/>
              </p:cNvSpPr>
              <p:nvPr/>
            </p:nvSpPr>
            <p:spPr bwMode="auto">
              <a:xfrm>
                <a:off x="3131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3" name="Line 123"/>
              <p:cNvSpPr>
                <a:spLocks noChangeShapeType="1"/>
              </p:cNvSpPr>
              <p:nvPr/>
            </p:nvSpPr>
            <p:spPr bwMode="auto">
              <a:xfrm>
                <a:off x="3257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4" name="Line 124"/>
              <p:cNvSpPr>
                <a:spLocks noChangeShapeType="1"/>
              </p:cNvSpPr>
              <p:nvPr/>
            </p:nvSpPr>
            <p:spPr bwMode="auto">
              <a:xfrm>
                <a:off x="3383" y="2258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5" name="Line 125"/>
              <p:cNvSpPr>
                <a:spLocks noChangeShapeType="1"/>
              </p:cNvSpPr>
              <p:nvPr/>
            </p:nvSpPr>
            <p:spPr bwMode="auto">
              <a:xfrm>
                <a:off x="3508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6" name="Line 126"/>
              <p:cNvSpPr>
                <a:spLocks noChangeShapeType="1"/>
              </p:cNvSpPr>
              <p:nvPr/>
            </p:nvSpPr>
            <p:spPr bwMode="auto">
              <a:xfrm>
                <a:off x="3634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7" name="Line 127"/>
              <p:cNvSpPr>
                <a:spLocks noChangeShapeType="1"/>
              </p:cNvSpPr>
              <p:nvPr/>
            </p:nvSpPr>
            <p:spPr bwMode="auto">
              <a:xfrm>
                <a:off x="3760" y="2258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8" name="Line 128"/>
              <p:cNvSpPr>
                <a:spLocks noChangeShapeType="1"/>
              </p:cNvSpPr>
              <p:nvPr/>
            </p:nvSpPr>
            <p:spPr bwMode="auto">
              <a:xfrm>
                <a:off x="3885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9" name="Line 129"/>
              <p:cNvSpPr>
                <a:spLocks noChangeShapeType="1"/>
              </p:cNvSpPr>
              <p:nvPr/>
            </p:nvSpPr>
            <p:spPr bwMode="auto">
              <a:xfrm>
                <a:off x="4011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0" name="Line 130"/>
              <p:cNvSpPr>
                <a:spLocks noChangeShapeType="1"/>
              </p:cNvSpPr>
              <p:nvPr/>
            </p:nvSpPr>
            <p:spPr bwMode="auto">
              <a:xfrm>
                <a:off x="4137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1" name="Line 131"/>
              <p:cNvSpPr>
                <a:spLocks noChangeShapeType="1"/>
              </p:cNvSpPr>
              <p:nvPr/>
            </p:nvSpPr>
            <p:spPr bwMode="auto">
              <a:xfrm>
                <a:off x="4262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2" name="Line 132"/>
              <p:cNvSpPr>
                <a:spLocks noChangeShapeType="1"/>
              </p:cNvSpPr>
              <p:nvPr/>
            </p:nvSpPr>
            <p:spPr bwMode="auto">
              <a:xfrm>
                <a:off x="4388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3" name="Line 133"/>
              <p:cNvSpPr>
                <a:spLocks noChangeShapeType="1"/>
              </p:cNvSpPr>
              <p:nvPr/>
            </p:nvSpPr>
            <p:spPr bwMode="auto">
              <a:xfrm>
                <a:off x="4514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4" name="Line 134"/>
              <p:cNvSpPr>
                <a:spLocks noChangeShapeType="1"/>
              </p:cNvSpPr>
              <p:nvPr/>
            </p:nvSpPr>
            <p:spPr bwMode="auto">
              <a:xfrm>
                <a:off x="4639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5" name="Line 135"/>
              <p:cNvSpPr>
                <a:spLocks noChangeShapeType="1"/>
              </p:cNvSpPr>
              <p:nvPr/>
            </p:nvSpPr>
            <p:spPr bwMode="auto">
              <a:xfrm>
                <a:off x="4765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6" name="Line 136"/>
              <p:cNvSpPr>
                <a:spLocks noChangeShapeType="1"/>
              </p:cNvSpPr>
              <p:nvPr/>
            </p:nvSpPr>
            <p:spPr bwMode="auto">
              <a:xfrm>
                <a:off x="4891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7" name="Line 137"/>
              <p:cNvSpPr>
                <a:spLocks noChangeShapeType="1"/>
              </p:cNvSpPr>
              <p:nvPr/>
            </p:nvSpPr>
            <p:spPr bwMode="auto">
              <a:xfrm>
                <a:off x="5016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8" name="Line 138"/>
              <p:cNvSpPr>
                <a:spLocks noChangeShapeType="1"/>
              </p:cNvSpPr>
              <p:nvPr/>
            </p:nvSpPr>
            <p:spPr bwMode="auto">
              <a:xfrm>
                <a:off x="5142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9" name="Line 139"/>
              <p:cNvSpPr>
                <a:spLocks noChangeShapeType="1"/>
              </p:cNvSpPr>
              <p:nvPr/>
            </p:nvSpPr>
            <p:spPr bwMode="auto">
              <a:xfrm>
                <a:off x="5268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0" name="Line 140"/>
              <p:cNvSpPr>
                <a:spLocks noChangeShapeType="1"/>
              </p:cNvSpPr>
              <p:nvPr/>
            </p:nvSpPr>
            <p:spPr bwMode="auto">
              <a:xfrm>
                <a:off x="5393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1" name="Line 141"/>
              <p:cNvSpPr>
                <a:spLocks noChangeShapeType="1"/>
              </p:cNvSpPr>
              <p:nvPr/>
            </p:nvSpPr>
            <p:spPr bwMode="auto">
              <a:xfrm>
                <a:off x="5519" y="225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2" name="Line 142"/>
              <p:cNvSpPr>
                <a:spLocks noChangeShapeType="1"/>
              </p:cNvSpPr>
              <p:nvPr/>
            </p:nvSpPr>
            <p:spPr bwMode="auto">
              <a:xfrm>
                <a:off x="1627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3" name="Line 143"/>
              <p:cNvSpPr>
                <a:spLocks noChangeShapeType="1"/>
              </p:cNvSpPr>
              <p:nvPr/>
            </p:nvSpPr>
            <p:spPr bwMode="auto">
              <a:xfrm>
                <a:off x="1752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4" name="Line 144"/>
              <p:cNvSpPr>
                <a:spLocks noChangeShapeType="1"/>
              </p:cNvSpPr>
              <p:nvPr/>
            </p:nvSpPr>
            <p:spPr bwMode="auto">
              <a:xfrm>
                <a:off x="1878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5" name="Line 145"/>
              <p:cNvSpPr>
                <a:spLocks noChangeShapeType="1"/>
              </p:cNvSpPr>
              <p:nvPr/>
            </p:nvSpPr>
            <p:spPr bwMode="auto">
              <a:xfrm>
                <a:off x="2004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6" name="Line 146"/>
              <p:cNvSpPr>
                <a:spLocks noChangeShapeType="1"/>
              </p:cNvSpPr>
              <p:nvPr/>
            </p:nvSpPr>
            <p:spPr bwMode="auto">
              <a:xfrm>
                <a:off x="2129" y="1898"/>
                <a:ext cx="81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7" name="Line 147"/>
              <p:cNvSpPr>
                <a:spLocks noChangeShapeType="1"/>
              </p:cNvSpPr>
              <p:nvPr/>
            </p:nvSpPr>
            <p:spPr bwMode="auto">
              <a:xfrm>
                <a:off x="2252" y="1898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8" name="Line 148"/>
              <p:cNvSpPr>
                <a:spLocks noChangeShapeType="1"/>
              </p:cNvSpPr>
              <p:nvPr/>
            </p:nvSpPr>
            <p:spPr bwMode="auto">
              <a:xfrm>
                <a:off x="2377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9" name="Line 149"/>
              <p:cNvSpPr>
                <a:spLocks noChangeShapeType="1"/>
              </p:cNvSpPr>
              <p:nvPr/>
            </p:nvSpPr>
            <p:spPr bwMode="auto">
              <a:xfrm>
                <a:off x="2503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0" name="Line 150"/>
              <p:cNvSpPr>
                <a:spLocks noChangeShapeType="1"/>
              </p:cNvSpPr>
              <p:nvPr/>
            </p:nvSpPr>
            <p:spPr bwMode="auto">
              <a:xfrm>
                <a:off x="2629" y="1898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1" name="Line 151"/>
              <p:cNvSpPr>
                <a:spLocks noChangeShapeType="1"/>
              </p:cNvSpPr>
              <p:nvPr/>
            </p:nvSpPr>
            <p:spPr bwMode="auto">
              <a:xfrm>
                <a:off x="2754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2" name="Line 152"/>
              <p:cNvSpPr>
                <a:spLocks noChangeShapeType="1"/>
              </p:cNvSpPr>
              <p:nvPr/>
            </p:nvSpPr>
            <p:spPr bwMode="auto">
              <a:xfrm>
                <a:off x="2880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3" name="Line 153"/>
              <p:cNvSpPr>
                <a:spLocks noChangeShapeType="1"/>
              </p:cNvSpPr>
              <p:nvPr/>
            </p:nvSpPr>
            <p:spPr bwMode="auto">
              <a:xfrm>
                <a:off x="3006" y="1898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4" name="Line 154"/>
              <p:cNvSpPr>
                <a:spLocks noChangeShapeType="1"/>
              </p:cNvSpPr>
              <p:nvPr/>
            </p:nvSpPr>
            <p:spPr bwMode="auto">
              <a:xfrm>
                <a:off x="3131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5" name="Line 155"/>
              <p:cNvSpPr>
                <a:spLocks noChangeShapeType="1"/>
              </p:cNvSpPr>
              <p:nvPr/>
            </p:nvSpPr>
            <p:spPr bwMode="auto">
              <a:xfrm>
                <a:off x="3257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6" name="Line 156"/>
              <p:cNvSpPr>
                <a:spLocks noChangeShapeType="1"/>
              </p:cNvSpPr>
              <p:nvPr/>
            </p:nvSpPr>
            <p:spPr bwMode="auto">
              <a:xfrm>
                <a:off x="3383" y="1898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7" name="Line 157"/>
              <p:cNvSpPr>
                <a:spLocks noChangeShapeType="1"/>
              </p:cNvSpPr>
              <p:nvPr/>
            </p:nvSpPr>
            <p:spPr bwMode="auto">
              <a:xfrm>
                <a:off x="3508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8" name="Line 158"/>
              <p:cNvSpPr>
                <a:spLocks noChangeShapeType="1"/>
              </p:cNvSpPr>
              <p:nvPr/>
            </p:nvSpPr>
            <p:spPr bwMode="auto">
              <a:xfrm>
                <a:off x="3634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9" name="Line 159"/>
              <p:cNvSpPr>
                <a:spLocks noChangeShapeType="1"/>
              </p:cNvSpPr>
              <p:nvPr/>
            </p:nvSpPr>
            <p:spPr bwMode="auto">
              <a:xfrm>
                <a:off x="3760" y="1898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50" name="Line 160"/>
              <p:cNvSpPr>
                <a:spLocks noChangeShapeType="1"/>
              </p:cNvSpPr>
              <p:nvPr/>
            </p:nvSpPr>
            <p:spPr bwMode="auto">
              <a:xfrm>
                <a:off x="3885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51" name="Line 161"/>
              <p:cNvSpPr>
                <a:spLocks noChangeShapeType="1"/>
              </p:cNvSpPr>
              <p:nvPr/>
            </p:nvSpPr>
            <p:spPr bwMode="auto">
              <a:xfrm>
                <a:off x="4011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52" name="Line 162"/>
              <p:cNvSpPr>
                <a:spLocks noChangeShapeType="1"/>
              </p:cNvSpPr>
              <p:nvPr/>
            </p:nvSpPr>
            <p:spPr bwMode="auto">
              <a:xfrm>
                <a:off x="4137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53" name="Line 163"/>
              <p:cNvSpPr>
                <a:spLocks noChangeShapeType="1"/>
              </p:cNvSpPr>
              <p:nvPr/>
            </p:nvSpPr>
            <p:spPr bwMode="auto">
              <a:xfrm>
                <a:off x="4262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54" name="Line 164"/>
              <p:cNvSpPr>
                <a:spLocks noChangeShapeType="1"/>
              </p:cNvSpPr>
              <p:nvPr/>
            </p:nvSpPr>
            <p:spPr bwMode="auto">
              <a:xfrm>
                <a:off x="4388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55" name="Line 165"/>
              <p:cNvSpPr>
                <a:spLocks noChangeShapeType="1"/>
              </p:cNvSpPr>
              <p:nvPr/>
            </p:nvSpPr>
            <p:spPr bwMode="auto">
              <a:xfrm>
                <a:off x="4514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56" name="Line 166"/>
              <p:cNvSpPr>
                <a:spLocks noChangeShapeType="1"/>
              </p:cNvSpPr>
              <p:nvPr/>
            </p:nvSpPr>
            <p:spPr bwMode="auto">
              <a:xfrm>
                <a:off x="4639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57" name="Line 167"/>
              <p:cNvSpPr>
                <a:spLocks noChangeShapeType="1"/>
              </p:cNvSpPr>
              <p:nvPr/>
            </p:nvSpPr>
            <p:spPr bwMode="auto">
              <a:xfrm>
                <a:off x="4765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58" name="Line 168"/>
              <p:cNvSpPr>
                <a:spLocks noChangeShapeType="1"/>
              </p:cNvSpPr>
              <p:nvPr/>
            </p:nvSpPr>
            <p:spPr bwMode="auto">
              <a:xfrm>
                <a:off x="4891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59" name="Line 169"/>
              <p:cNvSpPr>
                <a:spLocks noChangeShapeType="1"/>
              </p:cNvSpPr>
              <p:nvPr/>
            </p:nvSpPr>
            <p:spPr bwMode="auto">
              <a:xfrm>
                <a:off x="5016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60" name="Line 170"/>
              <p:cNvSpPr>
                <a:spLocks noChangeShapeType="1"/>
              </p:cNvSpPr>
              <p:nvPr/>
            </p:nvSpPr>
            <p:spPr bwMode="auto">
              <a:xfrm>
                <a:off x="5142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61" name="Line 171"/>
              <p:cNvSpPr>
                <a:spLocks noChangeShapeType="1"/>
              </p:cNvSpPr>
              <p:nvPr/>
            </p:nvSpPr>
            <p:spPr bwMode="auto">
              <a:xfrm>
                <a:off x="5268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62" name="Line 172"/>
              <p:cNvSpPr>
                <a:spLocks noChangeShapeType="1"/>
              </p:cNvSpPr>
              <p:nvPr/>
            </p:nvSpPr>
            <p:spPr bwMode="auto">
              <a:xfrm>
                <a:off x="5393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63" name="Line 173"/>
              <p:cNvSpPr>
                <a:spLocks noChangeShapeType="1"/>
              </p:cNvSpPr>
              <p:nvPr/>
            </p:nvSpPr>
            <p:spPr bwMode="auto">
              <a:xfrm>
                <a:off x="5519" y="1898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64" name="Line 174"/>
              <p:cNvSpPr>
                <a:spLocks noChangeShapeType="1"/>
              </p:cNvSpPr>
              <p:nvPr/>
            </p:nvSpPr>
            <p:spPr bwMode="auto">
              <a:xfrm>
                <a:off x="1627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65" name="Line 175"/>
              <p:cNvSpPr>
                <a:spLocks noChangeShapeType="1"/>
              </p:cNvSpPr>
              <p:nvPr/>
            </p:nvSpPr>
            <p:spPr bwMode="auto">
              <a:xfrm>
                <a:off x="1752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66" name="Line 176"/>
              <p:cNvSpPr>
                <a:spLocks noChangeShapeType="1"/>
              </p:cNvSpPr>
              <p:nvPr/>
            </p:nvSpPr>
            <p:spPr bwMode="auto">
              <a:xfrm>
                <a:off x="1878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67" name="Line 177"/>
              <p:cNvSpPr>
                <a:spLocks noChangeShapeType="1"/>
              </p:cNvSpPr>
              <p:nvPr/>
            </p:nvSpPr>
            <p:spPr bwMode="auto">
              <a:xfrm>
                <a:off x="2004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68" name="Line 178"/>
              <p:cNvSpPr>
                <a:spLocks noChangeShapeType="1"/>
              </p:cNvSpPr>
              <p:nvPr/>
            </p:nvSpPr>
            <p:spPr bwMode="auto">
              <a:xfrm>
                <a:off x="2129" y="1542"/>
                <a:ext cx="81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69" name="Line 179"/>
              <p:cNvSpPr>
                <a:spLocks noChangeShapeType="1"/>
              </p:cNvSpPr>
              <p:nvPr/>
            </p:nvSpPr>
            <p:spPr bwMode="auto">
              <a:xfrm>
                <a:off x="2252" y="1542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70" name="Line 180"/>
              <p:cNvSpPr>
                <a:spLocks noChangeShapeType="1"/>
              </p:cNvSpPr>
              <p:nvPr/>
            </p:nvSpPr>
            <p:spPr bwMode="auto">
              <a:xfrm>
                <a:off x="2377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71" name="Line 181"/>
              <p:cNvSpPr>
                <a:spLocks noChangeShapeType="1"/>
              </p:cNvSpPr>
              <p:nvPr/>
            </p:nvSpPr>
            <p:spPr bwMode="auto">
              <a:xfrm>
                <a:off x="2503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72" name="Line 182"/>
              <p:cNvSpPr>
                <a:spLocks noChangeShapeType="1"/>
              </p:cNvSpPr>
              <p:nvPr/>
            </p:nvSpPr>
            <p:spPr bwMode="auto">
              <a:xfrm>
                <a:off x="2629" y="1542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73" name="Line 183"/>
              <p:cNvSpPr>
                <a:spLocks noChangeShapeType="1"/>
              </p:cNvSpPr>
              <p:nvPr/>
            </p:nvSpPr>
            <p:spPr bwMode="auto">
              <a:xfrm>
                <a:off x="2754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74" name="Line 184"/>
              <p:cNvSpPr>
                <a:spLocks noChangeShapeType="1"/>
              </p:cNvSpPr>
              <p:nvPr/>
            </p:nvSpPr>
            <p:spPr bwMode="auto">
              <a:xfrm>
                <a:off x="2880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75" name="Line 185"/>
              <p:cNvSpPr>
                <a:spLocks noChangeShapeType="1"/>
              </p:cNvSpPr>
              <p:nvPr/>
            </p:nvSpPr>
            <p:spPr bwMode="auto">
              <a:xfrm>
                <a:off x="3006" y="1542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76" name="Line 186"/>
              <p:cNvSpPr>
                <a:spLocks noChangeShapeType="1"/>
              </p:cNvSpPr>
              <p:nvPr/>
            </p:nvSpPr>
            <p:spPr bwMode="auto">
              <a:xfrm>
                <a:off x="3131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77" name="Line 187"/>
              <p:cNvSpPr>
                <a:spLocks noChangeShapeType="1"/>
              </p:cNvSpPr>
              <p:nvPr/>
            </p:nvSpPr>
            <p:spPr bwMode="auto">
              <a:xfrm>
                <a:off x="3257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78" name="Line 188"/>
              <p:cNvSpPr>
                <a:spLocks noChangeShapeType="1"/>
              </p:cNvSpPr>
              <p:nvPr/>
            </p:nvSpPr>
            <p:spPr bwMode="auto">
              <a:xfrm>
                <a:off x="3383" y="1542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79" name="Line 189"/>
              <p:cNvSpPr>
                <a:spLocks noChangeShapeType="1"/>
              </p:cNvSpPr>
              <p:nvPr/>
            </p:nvSpPr>
            <p:spPr bwMode="auto">
              <a:xfrm>
                <a:off x="3508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0" name="Line 190"/>
              <p:cNvSpPr>
                <a:spLocks noChangeShapeType="1"/>
              </p:cNvSpPr>
              <p:nvPr/>
            </p:nvSpPr>
            <p:spPr bwMode="auto">
              <a:xfrm>
                <a:off x="3634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1" name="Line 191"/>
              <p:cNvSpPr>
                <a:spLocks noChangeShapeType="1"/>
              </p:cNvSpPr>
              <p:nvPr/>
            </p:nvSpPr>
            <p:spPr bwMode="auto">
              <a:xfrm>
                <a:off x="3760" y="1542"/>
                <a:ext cx="83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2" name="Line 192"/>
              <p:cNvSpPr>
                <a:spLocks noChangeShapeType="1"/>
              </p:cNvSpPr>
              <p:nvPr/>
            </p:nvSpPr>
            <p:spPr bwMode="auto">
              <a:xfrm>
                <a:off x="3885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3" name="Line 193"/>
              <p:cNvSpPr>
                <a:spLocks noChangeShapeType="1"/>
              </p:cNvSpPr>
              <p:nvPr/>
            </p:nvSpPr>
            <p:spPr bwMode="auto">
              <a:xfrm>
                <a:off x="4011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4" name="Line 194"/>
              <p:cNvSpPr>
                <a:spLocks noChangeShapeType="1"/>
              </p:cNvSpPr>
              <p:nvPr/>
            </p:nvSpPr>
            <p:spPr bwMode="auto">
              <a:xfrm>
                <a:off x="4137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5" name="Line 195"/>
              <p:cNvSpPr>
                <a:spLocks noChangeShapeType="1"/>
              </p:cNvSpPr>
              <p:nvPr/>
            </p:nvSpPr>
            <p:spPr bwMode="auto">
              <a:xfrm>
                <a:off x="4262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6" name="Line 196"/>
              <p:cNvSpPr>
                <a:spLocks noChangeShapeType="1"/>
              </p:cNvSpPr>
              <p:nvPr/>
            </p:nvSpPr>
            <p:spPr bwMode="auto">
              <a:xfrm>
                <a:off x="4388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7" name="Line 197"/>
              <p:cNvSpPr>
                <a:spLocks noChangeShapeType="1"/>
              </p:cNvSpPr>
              <p:nvPr/>
            </p:nvSpPr>
            <p:spPr bwMode="auto">
              <a:xfrm>
                <a:off x="4514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8" name="Line 198"/>
              <p:cNvSpPr>
                <a:spLocks noChangeShapeType="1"/>
              </p:cNvSpPr>
              <p:nvPr/>
            </p:nvSpPr>
            <p:spPr bwMode="auto">
              <a:xfrm>
                <a:off x="4639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" name="Line 199"/>
              <p:cNvSpPr>
                <a:spLocks noChangeShapeType="1"/>
              </p:cNvSpPr>
              <p:nvPr/>
            </p:nvSpPr>
            <p:spPr bwMode="auto">
              <a:xfrm>
                <a:off x="4765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90" name="Line 200"/>
              <p:cNvSpPr>
                <a:spLocks noChangeShapeType="1"/>
              </p:cNvSpPr>
              <p:nvPr/>
            </p:nvSpPr>
            <p:spPr bwMode="auto">
              <a:xfrm>
                <a:off x="4891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91" name="Line 201"/>
              <p:cNvSpPr>
                <a:spLocks noChangeShapeType="1"/>
              </p:cNvSpPr>
              <p:nvPr/>
            </p:nvSpPr>
            <p:spPr bwMode="auto">
              <a:xfrm>
                <a:off x="5016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92" name="Line 202"/>
              <p:cNvSpPr>
                <a:spLocks noChangeShapeType="1"/>
              </p:cNvSpPr>
              <p:nvPr/>
            </p:nvSpPr>
            <p:spPr bwMode="auto">
              <a:xfrm>
                <a:off x="5142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93" name="Line 203"/>
              <p:cNvSpPr>
                <a:spLocks noChangeShapeType="1"/>
              </p:cNvSpPr>
              <p:nvPr/>
            </p:nvSpPr>
            <p:spPr bwMode="auto">
              <a:xfrm>
                <a:off x="5268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94" name="Line 204"/>
              <p:cNvSpPr>
                <a:spLocks noChangeShapeType="1"/>
              </p:cNvSpPr>
              <p:nvPr/>
            </p:nvSpPr>
            <p:spPr bwMode="auto">
              <a:xfrm>
                <a:off x="5393" y="1542"/>
                <a:ext cx="84" cy="0"/>
              </a:xfrm>
              <a:prstGeom prst="line">
                <a:avLst/>
              </a:prstGeom>
              <a:noFill/>
              <a:ln w="22225">
                <a:solidFill>
                  <a:srgbClr val="C0C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" name="Line 206"/>
            <p:cNvSpPr>
              <a:spLocks noChangeShapeType="1"/>
            </p:cNvSpPr>
            <p:nvPr/>
          </p:nvSpPr>
          <p:spPr bwMode="auto">
            <a:xfrm>
              <a:off x="5519" y="1542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" name="Line 207"/>
            <p:cNvSpPr>
              <a:spLocks noChangeShapeType="1"/>
            </p:cNvSpPr>
            <p:nvPr/>
          </p:nvSpPr>
          <p:spPr bwMode="auto">
            <a:xfrm>
              <a:off x="1627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" name="Line 208"/>
            <p:cNvSpPr>
              <a:spLocks noChangeShapeType="1"/>
            </p:cNvSpPr>
            <p:nvPr/>
          </p:nvSpPr>
          <p:spPr bwMode="auto">
            <a:xfrm>
              <a:off x="1752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" name="Line 209"/>
            <p:cNvSpPr>
              <a:spLocks noChangeShapeType="1"/>
            </p:cNvSpPr>
            <p:nvPr/>
          </p:nvSpPr>
          <p:spPr bwMode="auto">
            <a:xfrm>
              <a:off x="1878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" name="Line 210"/>
            <p:cNvSpPr>
              <a:spLocks noChangeShapeType="1"/>
            </p:cNvSpPr>
            <p:nvPr/>
          </p:nvSpPr>
          <p:spPr bwMode="auto">
            <a:xfrm>
              <a:off x="2004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" name="Line 211"/>
            <p:cNvSpPr>
              <a:spLocks noChangeShapeType="1"/>
            </p:cNvSpPr>
            <p:nvPr/>
          </p:nvSpPr>
          <p:spPr bwMode="auto">
            <a:xfrm>
              <a:off x="2129" y="1186"/>
              <a:ext cx="81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" name="Line 212"/>
            <p:cNvSpPr>
              <a:spLocks noChangeShapeType="1"/>
            </p:cNvSpPr>
            <p:nvPr/>
          </p:nvSpPr>
          <p:spPr bwMode="auto">
            <a:xfrm>
              <a:off x="2252" y="1186"/>
              <a:ext cx="83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3" name="Line 213"/>
            <p:cNvSpPr>
              <a:spLocks noChangeShapeType="1"/>
            </p:cNvSpPr>
            <p:nvPr/>
          </p:nvSpPr>
          <p:spPr bwMode="auto">
            <a:xfrm>
              <a:off x="2377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4" name="Line 214"/>
            <p:cNvSpPr>
              <a:spLocks noChangeShapeType="1"/>
            </p:cNvSpPr>
            <p:nvPr/>
          </p:nvSpPr>
          <p:spPr bwMode="auto">
            <a:xfrm>
              <a:off x="2503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5" name="Line 215"/>
            <p:cNvSpPr>
              <a:spLocks noChangeShapeType="1"/>
            </p:cNvSpPr>
            <p:nvPr/>
          </p:nvSpPr>
          <p:spPr bwMode="auto">
            <a:xfrm>
              <a:off x="2629" y="1186"/>
              <a:ext cx="83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6" name="Line 216"/>
            <p:cNvSpPr>
              <a:spLocks noChangeShapeType="1"/>
            </p:cNvSpPr>
            <p:nvPr/>
          </p:nvSpPr>
          <p:spPr bwMode="auto">
            <a:xfrm>
              <a:off x="2754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7" name="Line 217"/>
            <p:cNvSpPr>
              <a:spLocks noChangeShapeType="1"/>
            </p:cNvSpPr>
            <p:nvPr/>
          </p:nvSpPr>
          <p:spPr bwMode="auto">
            <a:xfrm>
              <a:off x="2880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8" name="Line 218"/>
            <p:cNvSpPr>
              <a:spLocks noChangeShapeType="1"/>
            </p:cNvSpPr>
            <p:nvPr/>
          </p:nvSpPr>
          <p:spPr bwMode="auto">
            <a:xfrm>
              <a:off x="3006" y="1186"/>
              <a:ext cx="83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9" name="Line 219"/>
            <p:cNvSpPr>
              <a:spLocks noChangeShapeType="1"/>
            </p:cNvSpPr>
            <p:nvPr/>
          </p:nvSpPr>
          <p:spPr bwMode="auto">
            <a:xfrm>
              <a:off x="3131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0" name="Line 220"/>
            <p:cNvSpPr>
              <a:spLocks noChangeShapeType="1"/>
            </p:cNvSpPr>
            <p:nvPr/>
          </p:nvSpPr>
          <p:spPr bwMode="auto">
            <a:xfrm>
              <a:off x="3257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1" name="Line 221"/>
            <p:cNvSpPr>
              <a:spLocks noChangeShapeType="1"/>
            </p:cNvSpPr>
            <p:nvPr/>
          </p:nvSpPr>
          <p:spPr bwMode="auto">
            <a:xfrm>
              <a:off x="3383" y="1186"/>
              <a:ext cx="83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2" name="Line 222"/>
            <p:cNvSpPr>
              <a:spLocks noChangeShapeType="1"/>
            </p:cNvSpPr>
            <p:nvPr/>
          </p:nvSpPr>
          <p:spPr bwMode="auto">
            <a:xfrm>
              <a:off x="3508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3" name="Line 223"/>
            <p:cNvSpPr>
              <a:spLocks noChangeShapeType="1"/>
            </p:cNvSpPr>
            <p:nvPr/>
          </p:nvSpPr>
          <p:spPr bwMode="auto">
            <a:xfrm>
              <a:off x="3634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4" name="Line 224"/>
            <p:cNvSpPr>
              <a:spLocks noChangeShapeType="1"/>
            </p:cNvSpPr>
            <p:nvPr/>
          </p:nvSpPr>
          <p:spPr bwMode="auto">
            <a:xfrm>
              <a:off x="3760" y="1186"/>
              <a:ext cx="83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5" name="Line 225"/>
            <p:cNvSpPr>
              <a:spLocks noChangeShapeType="1"/>
            </p:cNvSpPr>
            <p:nvPr/>
          </p:nvSpPr>
          <p:spPr bwMode="auto">
            <a:xfrm>
              <a:off x="3885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6" name="Line 226"/>
            <p:cNvSpPr>
              <a:spLocks noChangeShapeType="1"/>
            </p:cNvSpPr>
            <p:nvPr/>
          </p:nvSpPr>
          <p:spPr bwMode="auto">
            <a:xfrm>
              <a:off x="4011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7" name="Line 227"/>
            <p:cNvSpPr>
              <a:spLocks noChangeShapeType="1"/>
            </p:cNvSpPr>
            <p:nvPr/>
          </p:nvSpPr>
          <p:spPr bwMode="auto">
            <a:xfrm>
              <a:off x="4137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8" name="Line 228"/>
            <p:cNvSpPr>
              <a:spLocks noChangeShapeType="1"/>
            </p:cNvSpPr>
            <p:nvPr/>
          </p:nvSpPr>
          <p:spPr bwMode="auto">
            <a:xfrm>
              <a:off x="4262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9" name="Line 229"/>
            <p:cNvSpPr>
              <a:spLocks noChangeShapeType="1"/>
            </p:cNvSpPr>
            <p:nvPr/>
          </p:nvSpPr>
          <p:spPr bwMode="auto">
            <a:xfrm>
              <a:off x="4388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0" name="Line 230"/>
            <p:cNvSpPr>
              <a:spLocks noChangeShapeType="1"/>
            </p:cNvSpPr>
            <p:nvPr/>
          </p:nvSpPr>
          <p:spPr bwMode="auto">
            <a:xfrm>
              <a:off x="4514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1" name="Line 231"/>
            <p:cNvSpPr>
              <a:spLocks noChangeShapeType="1"/>
            </p:cNvSpPr>
            <p:nvPr/>
          </p:nvSpPr>
          <p:spPr bwMode="auto">
            <a:xfrm>
              <a:off x="4639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2" name="Line 232"/>
            <p:cNvSpPr>
              <a:spLocks noChangeShapeType="1"/>
            </p:cNvSpPr>
            <p:nvPr/>
          </p:nvSpPr>
          <p:spPr bwMode="auto">
            <a:xfrm>
              <a:off x="4765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3" name="Line 233"/>
            <p:cNvSpPr>
              <a:spLocks noChangeShapeType="1"/>
            </p:cNvSpPr>
            <p:nvPr/>
          </p:nvSpPr>
          <p:spPr bwMode="auto">
            <a:xfrm>
              <a:off x="4891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4" name="Line 234"/>
            <p:cNvSpPr>
              <a:spLocks noChangeShapeType="1"/>
            </p:cNvSpPr>
            <p:nvPr/>
          </p:nvSpPr>
          <p:spPr bwMode="auto">
            <a:xfrm>
              <a:off x="5016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5" name="Line 235"/>
            <p:cNvSpPr>
              <a:spLocks noChangeShapeType="1"/>
            </p:cNvSpPr>
            <p:nvPr/>
          </p:nvSpPr>
          <p:spPr bwMode="auto">
            <a:xfrm>
              <a:off x="5142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6" name="Line 236"/>
            <p:cNvSpPr>
              <a:spLocks noChangeShapeType="1"/>
            </p:cNvSpPr>
            <p:nvPr/>
          </p:nvSpPr>
          <p:spPr bwMode="auto">
            <a:xfrm>
              <a:off x="5268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7" name="Line 237"/>
            <p:cNvSpPr>
              <a:spLocks noChangeShapeType="1"/>
            </p:cNvSpPr>
            <p:nvPr/>
          </p:nvSpPr>
          <p:spPr bwMode="auto">
            <a:xfrm>
              <a:off x="5393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" name="Line 238"/>
            <p:cNvSpPr>
              <a:spLocks noChangeShapeType="1"/>
            </p:cNvSpPr>
            <p:nvPr/>
          </p:nvSpPr>
          <p:spPr bwMode="auto">
            <a:xfrm>
              <a:off x="5519" y="1186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9" name="Line 239"/>
            <p:cNvSpPr>
              <a:spLocks noChangeShapeType="1"/>
            </p:cNvSpPr>
            <p:nvPr/>
          </p:nvSpPr>
          <p:spPr bwMode="auto">
            <a:xfrm>
              <a:off x="1627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0" name="Line 240"/>
            <p:cNvSpPr>
              <a:spLocks noChangeShapeType="1"/>
            </p:cNvSpPr>
            <p:nvPr/>
          </p:nvSpPr>
          <p:spPr bwMode="auto">
            <a:xfrm>
              <a:off x="1752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1" name="Line 241"/>
            <p:cNvSpPr>
              <a:spLocks noChangeShapeType="1"/>
            </p:cNvSpPr>
            <p:nvPr/>
          </p:nvSpPr>
          <p:spPr bwMode="auto">
            <a:xfrm>
              <a:off x="1878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2" name="Line 242"/>
            <p:cNvSpPr>
              <a:spLocks noChangeShapeType="1"/>
            </p:cNvSpPr>
            <p:nvPr/>
          </p:nvSpPr>
          <p:spPr bwMode="auto">
            <a:xfrm>
              <a:off x="2004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3" name="Line 243"/>
            <p:cNvSpPr>
              <a:spLocks noChangeShapeType="1"/>
            </p:cNvSpPr>
            <p:nvPr/>
          </p:nvSpPr>
          <p:spPr bwMode="auto">
            <a:xfrm>
              <a:off x="2129" y="830"/>
              <a:ext cx="81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4" name="Line 244"/>
            <p:cNvSpPr>
              <a:spLocks noChangeShapeType="1"/>
            </p:cNvSpPr>
            <p:nvPr/>
          </p:nvSpPr>
          <p:spPr bwMode="auto">
            <a:xfrm>
              <a:off x="2252" y="830"/>
              <a:ext cx="83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5" name="Line 245"/>
            <p:cNvSpPr>
              <a:spLocks noChangeShapeType="1"/>
            </p:cNvSpPr>
            <p:nvPr/>
          </p:nvSpPr>
          <p:spPr bwMode="auto">
            <a:xfrm>
              <a:off x="2377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6" name="Line 246"/>
            <p:cNvSpPr>
              <a:spLocks noChangeShapeType="1"/>
            </p:cNvSpPr>
            <p:nvPr/>
          </p:nvSpPr>
          <p:spPr bwMode="auto">
            <a:xfrm>
              <a:off x="2503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7" name="Line 247"/>
            <p:cNvSpPr>
              <a:spLocks noChangeShapeType="1"/>
            </p:cNvSpPr>
            <p:nvPr/>
          </p:nvSpPr>
          <p:spPr bwMode="auto">
            <a:xfrm>
              <a:off x="2629" y="830"/>
              <a:ext cx="83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8" name="Line 248"/>
            <p:cNvSpPr>
              <a:spLocks noChangeShapeType="1"/>
            </p:cNvSpPr>
            <p:nvPr/>
          </p:nvSpPr>
          <p:spPr bwMode="auto">
            <a:xfrm>
              <a:off x="2754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9" name="Line 249"/>
            <p:cNvSpPr>
              <a:spLocks noChangeShapeType="1"/>
            </p:cNvSpPr>
            <p:nvPr/>
          </p:nvSpPr>
          <p:spPr bwMode="auto">
            <a:xfrm>
              <a:off x="2880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0" name="Line 250"/>
            <p:cNvSpPr>
              <a:spLocks noChangeShapeType="1"/>
            </p:cNvSpPr>
            <p:nvPr/>
          </p:nvSpPr>
          <p:spPr bwMode="auto">
            <a:xfrm>
              <a:off x="3006" y="830"/>
              <a:ext cx="83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" name="Line 251"/>
            <p:cNvSpPr>
              <a:spLocks noChangeShapeType="1"/>
            </p:cNvSpPr>
            <p:nvPr/>
          </p:nvSpPr>
          <p:spPr bwMode="auto">
            <a:xfrm>
              <a:off x="3131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2" name="Line 252"/>
            <p:cNvSpPr>
              <a:spLocks noChangeShapeType="1"/>
            </p:cNvSpPr>
            <p:nvPr/>
          </p:nvSpPr>
          <p:spPr bwMode="auto">
            <a:xfrm>
              <a:off x="3257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" name="Line 253"/>
            <p:cNvSpPr>
              <a:spLocks noChangeShapeType="1"/>
            </p:cNvSpPr>
            <p:nvPr/>
          </p:nvSpPr>
          <p:spPr bwMode="auto">
            <a:xfrm>
              <a:off x="3383" y="830"/>
              <a:ext cx="83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4" name="Line 254"/>
            <p:cNvSpPr>
              <a:spLocks noChangeShapeType="1"/>
            </p:cNvSpPr>
            <p:nvPr/>
          </p:nvSpPr>
          <p:spPr bwMode="auto">
            <a:xfrm>
              <a:off x="3508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5" name="Line 255"/>
            <p:cNvSpPr>
              <a:spLocks noChangeShapeType="1"/>
            </p:cNvSpPr>
            <p:nvPr/>
          </p:nvSpPr>
          <p:spPr bwMode="auto">
            <a:xfrm>
              <a:off x="3634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6" name="Line 256"/>
            <p:cNvSpPr>
              <a:spLocks noChangeShapeType="1"/>
            </p:cNvSpPr>
            <p:nvPr/>
          </p:nvSpPr>
          <p:spPr bwMode="auto">
            <a:xfrm>
              <a:off x="3760" y="830"/>
              <a:ext cx="83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7" name="Line 257"/>
            <p:cNvSpPr>
              <a:spLocks noChangeShapeType="1"/>
            </p:cNvSpPr>
            <p:nvPr/>
          </p:nvSpPr>
          <p:spPr bwMode="auto">
            <a:xfrm>
              <a:off x="3885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8" name="Line 258"/>
            <p:cNvSpPr>
              <a:spLocks noChangeShapeType="1"/>
            </p:cNvSpPr>
            <p:nvPr/>
          </p:nvSpPr>
          <p:spPr bwMode="auto">
            <a:xfrm>
              <a:off x="4011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9" name="Line 259"/>
            <p:cNvSpPr>
              <a:spLocks noChangeShapeType="1"/>
            </p:cNvSpPr>
            <p:nvPr/>
          </p:nvSpPr>
          <p:spPr bwMode="auto">
            <a:xfrm>
              <a:off x="4137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0" name="Line 260"/>
            <p:cNvSpPr>
              <a:spLocks noChangeShapeType="1"/>
            </p:cNvSpPr>
            <p:nvPr/>
          </p:nvSpPr>
          <p:spPr bwMode="auto">
            <a:xfrm>
              <a:off x="4262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1" name="Line 261"/>
            <p:cNvSpPr>
              <a:spLocks noChangeShapeType="1"/>
            </p:cNvSpPr>
            <p:nvPr/>
          </p:nvSpPr>
          <p:spPr bwMode="auto">
            <a:xfrm>
              <a:off x="4388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2" name="Line 262"/>
            <p:cNvSpPr>
              <a:spLocks noChangeShapeType="1"/>
            </p:cNvSpPr>
            <p:nvPr/>
          </p:nvSpPr>
          <p:spPr bwMode="auto">
            <a:xfrm>
              <a:off x="4514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3" name="Line 263"/>
            <p:cNvSpPr>
              <a:spLocks noChangeShapeType="1"/>
            </p:cNvSpPr>
            <p:nvPr/>
          </p:nvSpPr>
          <p:spPr bwMode="auto">
            <a:xfrm>
              <a:off x="4639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4" name="Line 264"/>
            <p:cNvSpPr>
              <a:spLocks noChangeShapeType="1"/>
            </p:cNvSpPr>
            <p:nvPr/>
          </p:nvSpPr>
          <p:spPr bwMode="auto">
            <a:xfrm>
              <a:off x="4765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5" name="Line 265"/>
            <p:cNvSpPr>
              <a:spLocks noChangeShapeType="1"/>
            </p:cNvSpPr>
            <p:nvPr/>
          </p:nvSpPr>
          <p:spPr bwMode="auto">
            <a:xfrm>
              <a:off x="4891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6" name="Line 266"/>
            <p:cNvSpPr>
              <a:spLocks noChangeShapeType="1"/>
            </p:cNvSpPr>
            <p:nvPr/>
          </p:nvSpPr>
          <p:spPr bwMode="auto">
            <a:xfrm>
              <a:off x="5016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7" name="Line 267"/>
            <p:cNvSpPr>
              <a:spLocks noChangeShapeType="1"/>
            </p:cNvSpPr>
            <p:nvPr/>
          </p:nvSpPr>
          <p:spPr bwMode="auto">
            <a:xfrm>
              <a:off x="5142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8" name="Line 268"/>
            <p:cNvSpPr>
              <a:spLocks noChangeShapeType="1"/>
            </p:cNvSpPr>
            <p:nvPr/>
          </p:nvSpPr>
          <p:spPr bwMode="auto">
            <a:xfrm>
              <a:off x="5268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9" name="Line 269"/>
            <p:cNvSpPr>
              <a:spLocks noChangeShapeType="1"/>
            </p:cNvSpPr>
            <p:nvPr/>
          </p:nvSpPr>
          <p:spPr bwMode="auto">
            <a:xfrm>
              <a:off x="5393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0" name="Line 270"/>
            <p:cNvSpPr>
              <a:spLocks noChangeShapeType="1"/>
            </p:cNvSpPr>
            <p:nvPr/>
          </p:nvSpPr>
          <p:spPr bwMode="auto">
            <a:xfrm>
              <a:off x="5519" y="830"/>
              <a:ext cx="84" cy="0"/>
            </a:xfrm>
            <a:prstGeom prst="line">
              <a:avLst/>
            </a:prstGeom>
            <a:noFill/>
            <a:ln w="22225">
              <a:solidFill>
                <a:srgbClr val="C0C0C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1" name="Line 271"/>
            <p:cNvSpPr>
              <a:spLocks noChangeShapeType="1"/>
            </p:cNvSpPr>
            <p:nvPr/>
          </p:nvSpPr>
          <p:spPr bwMode="auto">
            <a:xfrm>
              <a:off x="3421" y="3595"/>
              <a:ext cx="929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2" name="Line 272"/>
            <p:cNvSpPr>
              <a:spLocks noChangeShapeType="1"/>
            </p:cNvSpPr>
            <p:nvPr/>
          </p:nvSpPr>
          <p:spPr bwMode="auto">
            <a:xfrm>
              <a:off x="2824" y="3504"/>
              <a:ext cx="1484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3" name="Line 273"/>
            <p:cNvSpPr>
              <a:spLocks noChangeShapeType="1"/>
            </p:cNvSpPr>
            <p:nvPr/>
          </p:nvSpPr>
          <p:spPr bwMode="auto">
            <a:xfrm>
              <a:off x="4063" y="3417"/>
              <a:ext cx="1111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4" name="Line 274"/>
            <p:cNvSpPr>
              <a:spLocks noChangeShapeType="1"/>
            </p:cNvSpPr>
            <p:nvPr/>
          </p:nvSpPr>
          <p:spPr bwMode="auto">
            <a:xfrm>
              <a:off x="2074" y="3239"/>
              <a:ext cx="2174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5" name="Line 275"/>
            <p:cNvSpPr>
              <a:spLocks noChangeShapeType="1"/>
            </p:cNvSpPr>
            <p:nvPr/>
          </p:nvSpPr>
          <p:spPr bwMode="auto">
            <a:xfrm>
              <a:off x="3065" y="3148"/>
              <a:ext cx="1267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6" name="Line 276"/>
            <p:cNvSpPr>
              <a:spLocks noChangeShapeType="1"/>
            </p:cNvSpPr>
            <p:nvPr/>
          </p:nvSpPr>
          <p:spPr bwMode="auto">
            <a:xfrm>
              <a:off x="3473" y="3061"/>
              <a:ext cx="1358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7" name="Line 277"/>
            <p:cNvSpPr>
              <a:spLocks noChangeShapeType="1"/>
            </p:cNvSpPr>
            <p:nvPr/>
          </p:nvSpPr>
          <p:spPr bwMode="auto">
            <a:xfrm>
              <a:off x="1718" y="2879"/>
              <a:ext cx="579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8" name="Line 278"/>
            <p:cNvSpPr>
              <a:spLocks noChangeShapeType="1"/>
            </p:cNvSpPr>
            <p:nvPr/>
          </p:nvSpPr>
          <p:spPr bwMode="auto">
            <a:xfrm>
              <a:off x="1815" y="2792"/>
              <a:ext cx="1048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9" name="Line 279"/>
            <p:cNvSpPr>
              <a:spLocks noChangeShapeType="1"/>
            </p:cNvSpPr>
            <p:nvPr/>
          </p:nvSpPr>
          <p:spPr bwMode="auto">
            <a:xfrm>
              <a:off x="2147" y="2701"/>
              <a:ext cx="1107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0" name="Line 280"/>
            <p:cNvSpPr>
              <a:spLocks noChangeShapeType="1"/>
            </p:cNvSpPr>
            <p:nvPr/>
          </p:nvSpPr>
          <p:spPr bwMode="auto">
            <a:xfrm>
              <a:off x="3470" y="2523"/>
              <a:ext cx="1292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1" name="Line 281"/>
            <p:cNvSpPr>
              <a:spLocks noChangeShapeType="1"/>
            </p:cNvSpPr>
            <p:nvPr/>
          </p:nvSpPr>
          <p:spPr bwMode="auto">
            <a:xfrm>
              <a:off x="1798" y="2436"/>
              <a:ext cx="1166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2" name="Line 282"/>
            <p:cNvSpPr>
              <a:spLocks noChangeShapeType="1"/>
            </p:cNvSpPr>
            <p:nvPr/>
          </p:nvSpPr>
          <p:spPr bwMode="auto">
            <a:xfrm>
              <a:off x="2032" y="2345"/>
              <a:ext cx="1351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3" name="Line 283"/>
            <p:cNvSpPr>
              <a:spLocks noChangeShapeType="1"/>
            </p:cNvSpPr>
            <p:nvPr/>
          </p:nvSpPr>
          <p:spPr bwMode="auto">
            <a:xfrm>
              <a:off x="1843" y="2167"/>
              <a:ext cx="925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4" name="Line 284"/>
            <p:cNvSpPr>
              <a:spLocks noChangeShapeType="1"/>
            </p:cNvSpPr>
            <p:nvPr/>
          </p:nvSpPr>
          <p:spPr bwMode="auto">
            <a:xfrm>
              <a:off x="1718" y="2076"/>
              <a:ext cx="569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5" name="Line 285"/>
            <p:cNvSpPr>
              <a:spLocks noChangeShapeType="1"/>
            </p:cNvSpPr>
            <p:nvPr/>
          </p:nvSpPr>
          <p:spPr bwMode="auto">
            <a:xfrm>
              <a:off x="1718" y="1989"/>
              <a:ext cx="1609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6" name="Line 286"/>
            <p:cNvSpPr>
              <a:spLocks noChangeShapeType="1"/>
            </p:cNvSpPr>
            <p:nvPr/>
          </p:nvSpPr>
          <p:spPr bwMode="auto">
            <a:xfrm>
              <a:off x="3240" y="1811"/>
              <a:ext cx="1319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7" name="Line 287"/>
            <p:cNvSpPr>
              <a:spLocks noChangeShapeType="1"/>
            </p:cNvSpPr>
            <p:nvPr/>
          </p:nvSpPr>
          <p:spPr bwMode="auto">
            <a:xfrm>
              <a:off x="3299" y="1720"/>
              <a:ext cx="1306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8" name="Line 288"/>
            <p:cNvSpPr>
              <a:spLocks noChangeShapeType="1"/>
            </p:cNvSpPr>
            <p:nvPr/>
          </p:nvSpPr>
          <p:spPr bwMode="auto">
            <a:xfrm>
              <a:off x="2217" y="1633"/>
              <a:ext cx="1494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9" name="Line 289"/>
            <p:cNvSpPr>
              <a:spLocks noChangeShapeType="1"/>
            </p:cNvSpPr>
            <p:nvPr/>
          </p:nvSpPr>
          <p:spPr bwMode="auto">
            <a:xfrm>
              <a:off x="1718" y="1455"/>
              <a:ext cx="1867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0" name="Line 290"/>
            <p:cNvSpPr>
              <a:spLocks noChangeShapeType="1"/>
            </p:cNvSpPr>
            <p:nvPr/>
          </p:nvSpPr>
          <p:spPr bwMode="auto">
            <a:xfrm>
              <a:off x="2171" y="1364"/>
              <a:ext cx="953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1" name="Line 291"/>
            <p:cNvSpPr>
              <a:spLocks noChangeShapeType="1"/>
            </p:cNvSpPr>
            <p:nvPr/>
          </p:nvSpPr>
          <p:spPr bwMode="auto">
            <a:xfrm>
              <a:off x="2388" y="1277"/>
              <a:ext cx="1082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2" name="Line 292"/>
            <p:cNvSpPr>
              <a:spLocks noChangeShapeType="1"/>
            </p:cNvSpPr>
            <p:nvPr/>
          </p:nvSpPr>
          <p:spPr bwMode="auto">
            <a:xfrm>
              <a:off x="1903" y="1095"/>
              <a:ext cx="1075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3" name="Line 293"/>
            <p:cNvSpPr>
              <a:spLocks noChangeShapeType="1"/>
            </p:cNvSpPr>
            <p:nvPr/>
          </p:nvSpPr>
          <p:spPr bwMode="auto">
            <a:xfrm>
              <a:off x="3222" y="1008"/>
              <a:ext cx="1379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4" name="Line 294"/>
            <p:cNvSpPr>
              <a:spLocks noChangeShapeType="1"/>
            </p:cNvSpPr>
            <p:nvPr/>
          </p:nvSpPr>
          <p:spPr bwMode="auto">
            <a:xfrm>
              <a:off x="1718" y="917"/>
              <a:ext cx="897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5" name="Line 295"/>
            <p:cNvSpPr>
              <a:spLocks noChangeShapeType="1"/>
            </p:cNvSpPr>
            <p:nvPr/>
          </p:nvSpPr>
          <p:spPr bwMode="auto">
            <a:xfrm>
              <a:off x="3079" y="739"/>
              <a:ext cx="1875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6" name="Line 296"/>
            <p:cNvSpPr>
              <a:spLocks noChangeShapeType="1"/>
            </p:cNvSpPr>
            <p:nvPr/>
          </p:nvSpPr>
          <p:spPr bwMode="auto">
            <a:xfrm>
              <a:off x="2775" y="652"/>
              <a:ext cx="978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7" name="Line 297"/>
            <p:cNvSpPr>
              <a:spLocks noChangeShapeType="1"/>
            </p:cNvSpPr>
            <p:nvPr/>
          </p:nvSpPr>
          <p:spPr bwMode="auto">
            <a:xfrm>
              <a:off x="2758" y="561"/>
              <a:ext cx="667" cy="0"/>
            </a:xfrm>
            <a:prstGeom prst="line">
              <a:avLst/>
            </a:prstGeom>
            <a:noFill/>
            <a:ln w="11113">
              <a:solidFill>
                <a:srgbClr val="90909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8" name="Rectangle 298"/>
            <p:cNvSpPr>
              <a:spLocks noChangeArrowheads="1"/>
            </p:cNvSpPr>
            <p:nvPr/>
          </p:nvSpPr>
          <p:spPr bwMode="auto">
            <a:xfrm>
              <a:off x="3864" y="3571"/>
              <a:ext cx="46" cy="45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9" name="Rectangle 299"/>
            <p:cNvSpPr>
              <a:spLocks noChangeArrowheads="1"/>
            </p:cNvSpPr>
            <p:nvPr/>
          </p:nvSpPr>
          <p:spPr bwMode="auto">
            <a:xfrm>
              <a:off x="3543" y="3483"/>
              <a:ext cx="46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0" name="Rectangle 300"/>
            <p:cNvSpPr>
              <a:spLocks noChangeArrowheads="1"/>
            </p:cNvSpPr>
            <p:nvPr/>
          </p:nvSpPr>
          <p:spPr bwMode="auto">
            <a:xfrm>
              <a:off x="4598" y="3393"/>
              <a:ext cx="45" cy="45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1" name="Rectangle 301"/>
            <p:cNvSpPr>
              <a:spLocks noChangeArrowheads="1"/>
            </p:cNvSpPr>
            <p:nvPr/>
          </p:nvSpPr>
          <p:spPr bwMode="auto">
            <a:xfrm>
              <a:off x="3138" y="3214"/>
              <a:ext cx="46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2" name="Rectangle 302"/>
            <p:cNvSpPr>
              <a:spLocks noChangeArrowheads="1"/>
            </p:cNvSpPr>
            <p:nvPr/>
          </p:nvSpPr>
          <p:spPr bwMode="auto">
            <a:xfrm>
              <a:off x="3676" y="3127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3" name="Rectangle 303"/>
            <p:cNvSpPr>
              <a:spLocks noChangeArrowheads="1"/>
            </p:cNvSpPr>
            <p:nvPr/>
          </p:nvSpPr>
          <p:spPr bwMode="auto">
            <a:xfrm>
              <a:off x="4130" y="3036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4" name="Rectangle 304"/>
            <p:cNvSpPr>
              <a:spLocks noChangeArrowheads="1"/>
            </p:cNvSpPr>
            <p:nvPr/>
          </p:nvSpPr>
          <p:spPr bwMode="auto">
            <a:xfrm>
              <a:off x="1798" y="2858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5" name="Rectangle 305"/>
            <p:cNvSpPr>
              <a:spLocks noChangeArrowheads="1"/>
            </p:cNvSpPr>
            <p:nvPr/>
          </p:nvSpPr>
          <p:spPr bwMode="auto">
            <a:xfrm>
              <a:off x="2314" y="2768"/>
              <a:ext cx="46" cy="45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6" name="Rectangle 306"/>
            <p:cNvSpPr>
              <a:spLocks noChangeArrowheads="1"/>
            </p:cNvSpPr>
            <p:nvPr/>
          </p:nvSpPr>
          <p:spPr bwMode="auto">
            <a:xfrm>
              <a:off x="2678" y="2680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7" name="Rectangle 307"/>
            <p:cNvSpPr>
              <a:spLocks noChangeArrowheads="1"/>
            </p:cNvSpPr>
            <p:nvPr/>
          </p:nvSpPr>
          <p:spPr bwMode="auto">
            <a:xfrm>
              <a:off x="4095" y="2502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8" name="Rectangle 308"/>
            <p:cNvSpPr>
              <a:spLocks noChangeArrowheads="1"/>
            </p:cNvSpPr>
            <p:nvPr/>
          </p:nvSpPr>
          <p:spPr bwMode="auto">
            <a:xfrm>
              <a:off x="2356" y="2411"/>
              <a:ext cx="46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9" name="Rectangle 309"/>
            <p:cNvSpPr>
              <a:spLocks noChangeArrowheads="1"/>
            </p:cNvSpPr>
            <p:nvPr/>
          </p:nvSpPr>
          <p:spPr bwMode="auto">
            <a:xfrm>
              <a:off x="2685" y="2324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0" name="Rectangle 310"/>
            <p:cNvSpPr>
              <a:spLocks noChangeArrowheads="1"/>
            </p:cNvSpPr>
            <p:nvPr/>
          </p:nvSpPr>
          <p:spPr bwMode="auto">
            <a:xfrm>
              <a:off x="2283" y="2146"/>
              <a:ext cx="45" cy="45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1" name="Rectangle 311"/>
            <p:cNvSpPr>
              <a:spLocks noChangeArrowheads="1"/>
            </p:cNvSpPr>
            <p:nvPr/>
          </p:nvSpPr>
          <p:spPr bwMode="auto">
            <a:xfrm>
              <a:off x="1763" y="2055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2" name="Rectangle 312"/>
            <p:cNvSpPr>
              <a:spLocks noChangeArrowheads="1"/>
            </p:cNvSpPr>
            <p:nvPr/>
          </p:nvSpPr>
          <p:spPr bwMode="auto">
            <a:xfrm>
              <a:off x="2454" y="1964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3" name="Rectangle 313"/>
            <p:cNvSpPr>
              <a:spLocks noChangeArrowheads="1"/>
            </p:cNvSpPr>
            <p:nvPr/>
          </p:nvSpPr>
          <p:spPr bwMode="auto">
            <a:xfrm>
              <a:off x="3878" y="1786"/>
              <a:ext cx="46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4" name="Rectangle 314"/>
            <p:cNvSpPr>
              <a:spLocks noChangeArrowheads="1"/>
            </p:cNvSpPr>
            <p:nvPr/>
          </p:nvSpPr>
          <p:spPr bwMode="auto">
            <a:xfrm>
              <a:off x="3931" y="1699"/>
              <a:ext cx="45" cy="45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5" name="Rectangle 315"/>
            <p:cNvSpPr>
              <a:spLocks noChangeArrowheads="1"/>
            </p:cNvSpPr>
            <p:nvPr/>
          </p:nvSpPr>
          <p:spPr bwMode="auto">
            <a:xfrm>
              <a:off x="2943" y="1608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6" name="Rectangle 316"/>
            <p:cNvSpPr>
              <a:spLocks noChangeArrowheads="1"/>
            </p:cNvSpPr>
            <p:nvPr/>
          </p:nvSpPr>
          <p:spPr bwMode="auto">
            <a:xfrm>
              <a:off x="2479" y="1430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7" name="Rectangle 317"/>
            <p:cNvSpPr>
              <a:spLocks noChangeArrowheads="1"/>
            </p:cNvSpPr>
            <p:nvPr/>
          </p:nvSpPr>
          <p:spPr bwMode="auto">
            <a:xfrm>
              <a:off x="2625" y="1343"/>
              <a:ext cx="46" cy="45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8" name="Rectangle 318"/>
            <p:cNvSpPr>
              <a:spLocks noChangeArrowheads="1"/>
            </p:cNvSpPr>
            <p:nvPr/>
          </p:nvSpPr>
          <p:spPr bwMode="auto">
            <a:xfrm>
              <a:off x="2908" y="1252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9" name="Rectangle 319"/>
            <p:cNvSpPr>
              <a:spLocks noChangeArrowheads="1"/>
            </p:cNvSpPr>
            <p:nvPr/>
          </p:nvSpPr>
          <p:spPr bwMode="auto">
            <a:xfrm>
              <a:off x="2419" y="1074"/>
              <a:ext cx="46" cy="45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0" name="Rectangle 320"/>
            <p:cNvSpPr>
              <a:spLocks noChangeArrowheads="1"/>
            </p:cNvSpPr>
            <p:nvPr/>
          </p:nvSpPr>
          <p:spPr bwMode="auto">
            <a:xfrm>
              <a:off x="3889" y="983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1" name="Rectangle 321"/>
            <p:cNvSpPr>
              <a:spLocks noChangeArrowheads="1"/>
            </p:cNvSpPr>
            <p:nvPr/>
          </p:nvSpPr>
          <p:spPr bwMode="auto">
            <a:xfrm>
              <a:off x="2004" y="896"/>
              <a:ext cx="45" cy="45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2" name="Rectangle 322"/>
            <p:cNvSpPr>
              <a:spLocks noChangeArrowheads="1"/>
            </p:cNvSpPr>
            <p:nvPr/>
          </p:nvSpPr>
          <p:spPr bwMode="auto">
            <a:xfrm>
              <a:off x="3994" y="718"/>
              <a:ext cx="45" cy="45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3" name="Rectangle 323"/>
            <p:cNvSpPr>
              <a:spLocks noChangeArrowheads="1"/>
            </p:cNvSpPr>
            <p:nvPr/>
          </p:nvSpPr>
          <p:spPr bwMode="auto">
            <a:xfrm>
              <a:off x="3240" y="627"/>
              <a:ext cx="45" cy="46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4" name="Rectangle 324"/>
            <p:cNvSpPr>
              <a:spLocks noChangeArrowheads="1"/>
            </p:cNvSpPr>
            <p:nvPr/>
          </p:nvSpPr>
          <p:spPr bwMode="auto">
            <a:xfrm>
              <a:off x="3069" y="540"/>
              <a:ext cx="45" cy="45"/>
            </a:xfrm>
            <a:prstGeom prst="rect">
              <a:avLst/>
            </a:prstGeom>
            <a:solidFill>
              <a:srgbClr val="1A476F"/>
            </a:solidFill>
            <a:ln w="22225">
              <a:solidFill>
                <a:srgbClr val="1A476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5" name="Line 325"/>
            <p:cNvSpPr>
              <a:spLocks noChangeShapeType="1"/>
            </p:cNvSpPr>
            <p:nvPr/>
          </p:nvSpPr>
          <p:spPr bwMode="auto">
            <a:xfrm flipV="1">
              <a:off x="1627" y="470"/>
              <a:ext cx="0" cy="321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6" name="Line 326"/>
            <p:cNvSpPr>
              <a:spLocks noChangeShapeType="1"/>
            </p:cNvSpPr>
            <p:nvPr/>
          </p:nvSpPr>
          <p:spPr bwMode="auto">
            <a:xfrm flipH="1">
              <a:off x="1567" y="3595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7" name="Rectangle 327"/>
            <p:cNvSpPr>
              <a:spLocks noChangeArrowheads="1"/>
            </p:cNvSpPr>
            <p:nvPr/>
          </p:nvSpPr>
          <p:spPr bwMode="auto">
            <a:xfrm>
              <a:off x="887" y="3550"/>
              <a:ext cx="633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 err="1">
                  <a:solidFill>
                    <a:srgbClr val="000000"/>
                  </a:solidFill>
                </a:rPr>
                <a:t>Frac</a:t>
              </a:r>
              <a:r>
                <a:rPr lang="en-US" altLang="en-US" sz="825" dirty="0">
                  <a:solidFill>
                    <a:srgbClr val="000000"/>
                  </a:solidFill>
                </a:rPr>
                <a:t>. Married (+)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28" name="Line 328"/>
            <p:cNvSpPr>
              <a:spLocks noChangeShapeType="1"/>
            </p:cNvSpPr>
            <p:nvPr/>
          </p:nvSpPr>
          <p:spPr bwMode="auto">
            <a:xfrm flipH="1">
              <a:off x="1567" y="3504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9" name="Rectangle 329"/>
            <p:cNvSpPr>
              <a:spLocks noChangeArrowheads="1"/>
            </p:cNvSpPr>
            <p:nvPr/>
          </p:nvSpPr>
          <p:spPr bwMode="auto">
            <a:xfrm>
              <a:off x="929" y="3459"/>
              <a:ext cx="599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Divorce Rate (-)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30" name="Line 330"/>
            <p:cNvSpPr>
              <a:spLocks noChangeShapeType="1"/>
            </p:cNvSpPr>
            <p:nvPr/>
          </p:nvSpPr>
          <p:spPr bwMode="auto">
            <a:xfrm flipH="1">
              <a:off x="1567" y="3417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31" name="Rectangle 331"/>
            <p:cNvSpPr>
              <a:spLocks noChangeArrowheads="1"/>
            </p:cNvSpPr>
            <p:nvPr/>
          </p:nvSpPr>
          <p:spPr bwMode="auto">
            <a:xfrm>
              <a:off x="691" y="3372"/>
              <a:ext cx="814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 err="1">
                  <a:solidFill>
                    <a:srgbClr val="000000"/>
                  </a:solidFill>
                </a:rPr>
                <a:t>Frac</a:t>
              </a:r>
              <a:r>
                <a:rPr lang="en-US" altLang="en-US" sz="825" dirty="0">
                  <a:solidFill>
                    <a:srgbClr val="000000"/>
                  </a:solidFill>
                </a:rPr>
                <a:t>. Single Moms (-)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32" name="Line 332"/>
            <p:cNvSpPr>
              <a:spLocks noChangeShapeType="1"/>
            </p:cNvSpPr>
            <p:nvPr/>
          </p:nvSpPr>
          <p:spPr bwMode="auto">
            <a:xfrm flipH="1">
              <a:off x="1567" y="3239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33" name="Rectangle 333"/>
            <p:cNvSpPr>
              <a:spLocks noChangeArrowheads="1"/>
            </p:cNvSpPr>
            <p:nvPr/>
          </p:nvSpPr>
          <p:spPr bwMode="auto">
            <a:xfrm>
              <a:off x="688" y="3194"/>
              <a:ext cx="821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Violent Crime Rate (-)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34" name="Line 334"/>
            <p:cNvSpPr>
              <a:spLocks noChangeShapeType="1"/>
            </p:cNvSpPr>
            <p:nvPr/>
          </p:nvSpPr>
          <p:spPr bwMode="auto">
            <a:xfrm flipH="1">
              <a:off x="1567" y="3148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35" name="Rectangle 335"/>
            <p:cNvSpPr>
              <a:spLocks noChangeArrowheads="1"/>
            </p:cNvSpPr>
            <p:nvPr/>
          </p:nvSpPr>
          <p:spPr bwMode="auto">
            <a:xfrm>
              <a:off x="817" y="3103"/>
              <a:ext cx="696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 err="1">
                  <a:solidFill>
                    <a:srgbClr val="000000"/>
                  </a:solidFill>
                </a:rPr>
                <a:t>Frac</a:t>
              </a:r>
              <a:r>
                <a:rPr lang="en-US" altLang="en-US" sz="825" dirty="0">
                  <a:solidFill>
                    <a:srgbClr val="000000"/>
                  </a:solidFill>
                </a:rPr>
                <a:t>. Religious (+)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36" name="Line 336"/>
            <p:cNvSpPr>
              <a:spLocks noChangeShapeType="1"/>
            </p:cNvSpPr>
            <p:nvPr/>
          </p:nvSpPr>
          <p:spPr bwMode="auto">
            <a:xfrm flipH="1">
              <a:off x="1567" y="3061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37" name="Rectangle 337"/>
            <p:cNvSpPr>
              <a:spLocks noChangeArrowheads="1"/>
            </p:cNvSpPr>
            <p:nvPr/>
          </p:nvSpPr>
          <p:spPr bwMode="auto">
            <a:xfrm>
              <a:off x="632" y="3015"/>
              <a:ext cx="881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Social Capital Index (+)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38" name="Line 338"/>
            <p:cNvSpPr>
              <a:spLocks noChangeShapeType="1"/>
            </p:cNvSpPr>
            <p:nvPr/>
          </p:nvSpPr>
          <p:spPr bwMode="auto">
            <a:xfrm flipH="1">
              <a:off x="1567" y="2879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39" name="Rectangle 339"/>
            <p:cNvSpPr>
              <a:spLocks noChangeArrowheads="1"/>
            </p:cNvSpPr>
            <p:nvPr/>
          </p:nvSpPr>
          <p:spPr bwMode="auto">
            <a:xfrm>
              <a:off x="667" y="2834"/>
              <a:ext cx="849" cy="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Share Foreign Born (-)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40" name="Line 340"/>
            <p:cNvSpPr>
              <a:spLocks noChangeShapeType="1"/>
            </p:cNvSpPr>
            <p:nvPr/>
          </p:nvSpPr>
          <p:spPr bwMode="auto">
            <a:xfrm flipH="1">
              <a:off x="1567" y="2792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41" name="Rectangle 341"/>
            <p:cNvSpPr>
              <a:spLocks noChangeArrowheads="1"/>
            </p:cNvSpPr>
            <p:nvPr/>
          </p:nvSpPr>
          <p:spPr bwMode="auto">
            <a:xfrm>
              <a:off x="744" y="2747"/>
              <a:ext cx="768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>
                  <a:solidFill>
                    <a:srgbClr val="000000"/>
                  </a:solidFill>
                </a:rPr>
                <a:t>Migration Outflow (-)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42" name="Line 342"/>
            <p:cNvSpPr>
              <a:spLocks noChangeShapeType="1"/>
            </p:cNvSpPr>
            <p:nvPr/>
          </p:nvSpPr>
          <p:spPr bwMode="auto">
            <a:xfrm flipH="1">
              <a:off x="1567" y="2701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43" name="Rectangle 343"/>
            <p:cNvSpPr>
              <a:spLocks noChangeArrowheads="1"/>
            </p:cNvSpPr>
            <p:nvPr/>
          </p:nvSpPr>
          <p:spPr bwMode="auto">
            <a:xfrm>
              <a:off x="813" y="2656"/>
              <a:ext cx="703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>
                  <a:solidFill>
                    <a:srgbClr val="000000"/>
                  </a:solidFill>
                </a:rPr>
                <a:t>Migration Inflow (-)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44" name="Line 344"/>
            <p:cNvSpPr>
              <a:spLocks noChangeShapeType="1"/>
            </p:cNvSpPr>
            <p:nvPr/>
          </p:nvSpPr>
          <p:spPr bwMode="auto">
            <a:xfrm flipH="1">
              <a:off x="1567" y="2523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45" name="Rectangle 345"/>
            <p:cNvSpPr>
              <a:spLocks noChangeArrowheads="1"/>
            </p:cNvSpPr>
            <p:nvPr/>
          </p:nvSpPr>
          <p:spPr bwMode="auto">
            <a:xfrm>
              <a:off x="670" y="2478"/>
              <a:ext cx="846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Teenage LFP Rate (+)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46" name="Line 346"/>
            <p:cNvSpPr>
              <a:spLocks noChangeShapeType="1"/>
            </p:cNvSpPr>
            <p:nvPr/>
          </p:nvSpPr>
          <p:spPr bwMode="auto">
            <a:xfrm flipH="1">
              <a:off x="1567" y="2436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47" name="Rectangle 347"/>
            <p:cNvSpPr>
              <a:spLocks noChangeArrowheads="1"/>
            </p:cNvSpPr>
            <p:nvPr/>
          </p:nvSpPr>
          <p:spPr bwMode="auto">
            <a:xfrm>
              <a:off x="527" y="2390"/>
              <a:ext cx="980" cy="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Chinese Import Growth (-)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48" name="Line 348"/>
            <p:cNvSpPr>
              <a:spLocks noChangeShapeType="1"/>
            </p:cNvSpPr>
            <p:nvPr/>
          </p:nvSpPr>
          <p:spPr bwMode="auto">
            <a:xfrm flipH="1">
              <a:off x="1567" y="2345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49" name="Rectangle 349"/>
            <p:cNvSpPr>
              <a:spLocks noChangeArrowheads="1"/>
            </p:cNvSpPr>
            <p:nvPr/>
          </p:nvSpPr>
          <p:spPr bwMode="auto">
            <a:xfrm>
              <a:off x="614" y="2300"/>
              <a:ext cx="896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>
                  <a:solidFill>
                    <a:srgbClr val="000000"/>
                  </a:solidFill>
                </a:rPr>
                <a:t>Manufacturing Share (-)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50" name="Line 350"/>
            <p:cNvSpPr>
              <a:spLocks noChangeShapeType="1"/>
            </p:cNvSpPr>
            <p:nvPr/>
          </p:nvSpPr>
          <p:spPr bwMode="auto">
            <a:xfrm flipH="1">
              <a:off x="1567" y="2167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51" name="Rectangle 351"/>
            <p:cNvSpPr>
              <a:spLocks noChangeArrowheads="1"/>
            </p:cNvSpPr>
            <p:nvPr/>
          </p:nvSpPr>
          <p:spPr bwMode="auto">
            <a:xfrm>
              <a:off x="262" y="2122"/>
              <a:ext cx="1237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>
                  <a:solidFill>
                    <a:srgbClr val="000000"/>
                  </a:solidFill>
                </a:rPr>
                <a:t>Coll Grad Rate (Inc Adjusted) (+)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52" name="Line 352"/>
            <p:cNvSpPr>
              <a:spLocks noChangeShapeType="1"/>
            </p:cNvSpPr>
            <p:nvPr/>
          </p:nvSpPr>
          <p:spPr bwMode="auto">
            <a:xfrm flipH="1">
              <a:off x="1567" y="2076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53" name="Rectangle 353"/>
            <p:cNvSpPr>
              <a:spLocks noChangeArrowheads="1"/>
            </p:cNvSpPr>
            <p:nvPr/>
          </p:nvSpPr>
          <p:spPr bwMode="auto">
            <a:xfrm>
              <a:off x="845" y="2031"/>
              <a:ext cx="676" cy="9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College Tuition (-)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54" name="Line 354"/>
            <p:cNvSpPr>
              <a:spLocks noChangeShapeType="1"/>
            </p:cNvSpPr>
            <p:nvPr/>
          </p:nvSpPr>
          <p:spPr bwMode="auto">
            <a:xfrm flipH="1">
              <a:off x="1567" y="1989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55" name="Rectangle 355"/>
            <p:cNvSpPr>
              <a:spLocks noChangeArrowheads="1"/>
            </p:cNvSpPr>
            <p:nvPr/>
          </p:nvSpPr>
          <p:spPr bwMode="auto">
            <a:xfrm>
              <a:off x="632" y="1944"/>
              <a:ext cx="877" cy="9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>
                  <a:solidFill>
                    <a:srgbClr val="000000"/>
                  </a:solidFill>
                </a:rPr>
                <a:t>Colleges per Capita (+)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56" name="Line 356"/>
            <p:cNvSpPr>
              <a:spLocks noChangeShapeType="1"/>
            </p:cNvSpPr>
            <p:nvPr/>
          </p:nvSpPr>
          <p:spPr bwMode="auto">
            <a:xfrm flipH="1">
              <a:off x="1567" y="1811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57" name="Rectangle 357"/>
            <p:cNvSpPr>
              <a:spLocks noChangeArrowheads="1"/>
            </p:cNvSpPr>
            <p:nvPr/>
          </p:nvSpPr>
          <p:spPr bwMode="auto">
            <a:xfrm>
              <a:off x="618" y="1765"/>
              <a:ext cx="892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High School Dropout (-)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58" name="Line 358"/>
            <p:cNvSpPr>
              <a:spLocks noChangeShapeType="1"/>
            </p:cNvSpPr>
            <p:nvPr/>
          </p:nvSpPr>
          <p:spPr bwMode="auto">
            <a:xfrm flipH="1">
              <a:off x="1567" y="1720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59" name="Rectangle 359"/>
            <p:cNvSpPr>
              <a:spLocks noChangeArrowheads="1"/>
            </p:cNvSpPr>
            <p:nvPr/>
          </p:nvSpPr>
          <p:spPr bwMode="auto">
            <a:xfrm>
              <a:off x="374" y="1675"/>
              <a:ext cx="1127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Test Scores (</a:t>
              </a:r>
              <a:r>
                <a:rPr lang="en-US" altLang="en-US" sz="825" dirty="0" err="1">
                  <a:solidFill>
                    <a:srgbClr val="000000"/>
                  </a:solidFill>
                </a:rPr>
                <a:t>Inc</a:t>
              </a:r>
              <a:r>
                <a:rPr lang="en-US" altLang="en-US" sz="825" dirty="0">
                  <a:solidFill>
                    <a:srgbClr val="000000"/>
                  </a:solidFill>
                </a:rPr>
                <a:t> Adjusted) (+)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60" name="Line 360"/>
            <p:cNvSpPr>
              <a:spLocks noChangeShapeType="1"/>
            </p:cNvSpPr>
            <p:nvPr/>
          </p:nvSpPr>
          <p:spPr bwMode="auto">
            <a:xfrm flipH="1">
              <a:off x="1567" y="1633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61" name="Rectangle 361"/>
            <p:cNvSpPr>
              <a:spLocks noChangeArrowheads="1"/>
            </p:cNvSpPr>
            <p:nvPr/>
          </p:nvSpPr>
          <p:spPr bwMode="auto">
            <a:xfrm>
              <a:off x="552" y="1587"/>
              <a:ext cx="962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>
                  <a:solidFill>
                    <a:srgbClr val="000000"/>
                  </a:solidFill>
                </a:rPr>
                <a:t>Student-Teacher Ratio (-)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62" name="Line 362"/>
            <p:cNvSpPr>
              <a:spLocks noChangeShapeType="1"/>
            </p:cNvSpPr>
            <p:nvPr/>
          </p:nvSpPr>
          <p:spPr bwMode="auto">
            <a:xfrm flipH="1">
              <a:off x="1567" y="1455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63" name="Rectangle 363"/>
            <p:cNvSpPr>
              <a:spLocks noChangeArrowheads="1"/>
            </p:cNvSpPr>
            <p:nvPr/>
          </p:nvSpPr>
          <p:spPr bwMode="auto">
            <a:xfrm>
              <a:off x="747" y="1409"/>
              <a:ext cx="780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>
                  <a:solidFill>
                    <a:srgbClr val="000000"/>
                  </a:solidFill>
                </a:rPr>
                <a:t>Tax Progressivity (+)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64" name="Line 364"/>
            <p:cNvSpPr>
              <a:spLocks noChangeShapeType="1"/>
            </p:cNvSpPr>
            <p:nvPr/>
          </p:nvSpPr>
          <p:spPr bwMode="auto">
            <a:xfrm flipH="1">
              <a:off x="1567" y="1364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65" name="Rectangle 365"/>
            <p:cNvSpPr>
              <a:spLocks noChangeArrowheads="1"/>
            </p:cNvSpPr>
            <p:nvPr/>
          </p:nvSpPr>
          <p:spPr bwMode="auto">
            <a:xfrm>
              <a:off x="593" y="1319"/>
              <a:ext cx="924" cy="9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State EITC Exposure (+)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66" name="Line 366"/>
            <p:cNvSpPr>
              <a:spLocks noChangeShapeType="1"/>
            </p:cNvSpPr>
            <p:nvPr/>
          </p:nvSpPr>
          <p:spPr bwMode="auto">
            <a:xfrm flipH="1">
              <a:off x="1567" y="1273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67" name="Rectangle 367"/>
            <p:cNvSpPr>
              <a:spLocks noChangeArrowheads="1"/>
            </p:cNvSpPr>
            <p:nvPr/>
          </p:nvSpPr>
          <p:spPr bwMode="auto">
            <a:xfrm>
              <a:off x="824" y="1228"/>
              <a:ext cx="700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>
                  <a:solidFill>
                    <a:srgbClr val="000000"/>
                  </a:solidFill>
                </a:rPr>
                <a:t>Local Tax Rate (+)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68" name="Line 368"/>
            <p:cNvSpPr>
              <a:spLocks noChangeShapeType="1"/>
            </p:cNvSpPr>
            <p:nvPr/>
          </p:nvSpPr>
          <p:spPr bwMode="auto">
            <a:xfrm flipH="1">
              <a:off x="1567" y="1095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69" name="Rectangle 369"/>
            <p:cNvSpPr>
              <a:spLocks noChangeArrowheads="1"/>
            </p:cNvSpPr>
            <p:nvPr/>
          </p:nvSpPr>
          <p:spPr bwMode="auto">
            <a:xfrm>
              <a:off x="712" y="1050"/>
              <a:ext cx="809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>
                  <a:solidFill>
                    <a:srgbClr val="000000"/>
                  </a:solidFill>
                </a:rPr>
                <a:t>Top 1% Inc. Share (-)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0" name="Line 370"/>
            <p:cNvSpPr>
              <a:spLocks noChangeShapeType="1"/>
            </p:cNvSpPr>
            <p:nvPr/>
          </p:nvSpPr>
          <p:spPr bwMode="auto">
            <a:xfrm flipH="1">
              <a:off x="1567" y="1008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71" name="Rectangle 371"/>
            <p:cNvSpPr>
              <a:spLocks noChangeArrowheads="1"/>
            </p:cNvSpPr>
            <p:nvPr/>
          </p:nvSpPr>
          <p:spPr bwMode="auto">
            <a:xfrm>
              <a:off x="1040" y="962"/>
              <a:ext cx="485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Gini </a:t>
              </a:r>
              <a:r>
                <a:rPr lang="en-US" altLang="en-US" sz="825" dirty="0" err="1">
                  <a:solidFill>
                    <a:srgbClr val="000000"/>
                  </a:solidFill>
                </a:rPr>
                <a:t>Coef</a:t>
              </a:r>
              <a:r>
                <a:rPr lang="en-US" altLang="en-US" sz="825" dirty="0">
                  <a:solidFill>
                    <a:srgbClr val="000000"/>
                  </a:solidFill>
                </a:rPr>
                <a:t>. (-)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72" name="Line 372"/>
            <p:cNvSpPr>
              <a:spLocks noChangeShapeType="1"/>
            </p:cNvSpPr>
            <p:nvPr/>
          </p:nvSpPr>
          <p:spPr bwMode="auto">
            <a:xfrm flipH="1">
              <a:off x="1567" y="917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73" name="Rectangle 373"/>
            <p:cNvSpPr>
              <a:spLocks noChangeArrowheads="1"/>
            </p:cNvSpPr>
            <p:nvPr/>
          </p:nvSpPr>
          <p:spPr bwMode="auto">
            <a:xfrm>
              <a:off x="426" y="872"/>
              <a:ext cx="1074" cy="9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Mean Household Income (+)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74" name="Line 374"/>
            <p:cNvSpPr>
              <a:spLocks noChangeShapeType="1"/>
            </p:cNvSpPr>
            <p:nvPr/>
          </p:nvSpPr>
          <p:spPr bwMode="auto">
            <a:xfrm flipH="1">
              <a:off x="1567" y="739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75" name="Rectangle 375"/>
            <p:cNvSpPr>
              <a:spLocks noChangeArrowheads="1"/>
            </p:cNvSpPr>
            <p:nvPr/>
          </p:nvSpPr>
          <p:spPr bwMode="auto">
            <a:xfrm>
              <a:off x="461" y="694"/>
              <a:ext cx="1030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 err="1">
                  <a:solidFill>
                    <a:srgbClr val="000000"/>
                  </a:solidFill>
                </a:rPr>
                <a:t>Frac</a:t>
              </a:r>
              <a:r>
                <a:rPr lang="en-US" altLang="en-US" sz="825" dirty="0">
                  <a:solidFill>
                    <a:srgbClr val="000000"/>
                  </a:solidFill>
                </a:rPr>
                <a:t>. &lt; 15 </a:t>
              </a:r>
              <a:r>
                <a:rPr lang="en-US" altLang="en-US" sz="825" dirty="0" err="1">
                  <a:solidFill>
                    <a:srgbClr val="000000"/>
                  </a:solidFill>
                </a:rPr>
                <a:t>Mins</a:t>
              </a:r>
              <a:r>
                <a:rPr lang="en-US" altLang="en-US" sz="825" dirty="0">
                  <a:solidFill>
                    <a:srgbClr val="000000"/>
                  </a:solidFill>
                </a:rPr>
                <a:t> to Work (+)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76" name="Line 376"/>
            <p:cNvSpPr>
              <a:spLocks noChangeShapeType="1"/>
            </p:cNvSpPr>
            <p:nvPr/>
          </p:nvSpPr>
          <p:spPr bwMode="auto">
            <a:xfrm flipH="1">
              <a:off x="1567" y="652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77" name="Rectangle 377"/>
            <p:cNvSpPr>
              <a:spLocks noChangeArrowheads="1"/>
            </p:cNvSpPr>
            <p:nvPr/>
          </p:nvSpPr>
          <p:spPr bwMode="auto">
            <a:xfrm>
              <a:off x="545" y="606"/>
              <a:ext cx="971" cy="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Segregation of Poverty (-)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78" name="Line 378"/>
            <p:cNvSpPr>
              <a:spLocks noChangeShapeType="1"/>
            </p:cNvSpPr>
            <p:nvPr/>
          </p:nvSpPr>
          <p:spPr bwMode="auto">
            <a:xfrm flipH="1">
              <a:off x="1567" y="561"/>
              <a:ext cx="6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79" name="Rectangle 379"/>
            <p:cNvSpPr>
              <a:spLocks noChangeArrowheads="1"/>
            </p:cNvSpPr>
            <p:nvPr/>
          </p:nvSpPr>
          <p:spPr bwMode="auto">
            <a:xfrm>
              <a:off x="684" y="515"/>
              <a:ext cx="827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825" dirty="0">
                  <a:solidFill>
                    <a:srgbClr val="000000"/>
                  </a:solidFill>
                </a:rPr>
                <a:t>Racial Segregation (-)</a:t>
              </a:r>
              <a:endParaRPr lang="en-US" alt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180" name="Line 380"/>
            <p:cNvSpPr>
              <a:spLocks noChangeShapeType="1"/>
            </p:cNvSpPr>
            <p:nvPr/>
          </p:nvSpPr>
          <p:spPr bwMode="auto">
            <a:xfrm>
              <a:off x="1627" y="3686"/>
              <a:ext cx="3983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81" name="Line 381"/>
            <p:cNvSpPr>
              <a:spLocks noChangeShapeType="1"/>
            </p:cNvSpPr>
            <p:nvPr/>
          </p:nvSpPr>
          <p:spPr bwMode="auto">
            <a:xfrm>
              <a:off x="1718" y="3686"/>
              <a:ext cx="0" cy="5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82" name="Rectangle 382"/>
            <p:cNvSpPr>
              <a:spLocks noChangeArrowheads="1"/>
            </p:cNvSpPr>
            <p:nvPr/>
          </p:nvSpPr>
          <p:spPr bwMode="auto">
            <a:xfrm>
              <a:off x="1679" y="3773"/>
              <a:ext cx="77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350">
                  <a:solidFill>
                    <a:srgbClr val="000000"/>
                  </a:solidFill>
                </a:rPr>
                <a:t>0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3" name="Line 383"/>
            <p:cNvSpPr>
              <a:spLocks noChangeShapeType="1"/>
            </p:cNvSpPr>
            <p:nvPr/>
          </p:nvSpPr>
          <p:spPr bwMode="auto">
            <a:xfrm>
              <a:off x="2479" y="3686"/>
              <a:ext cx="0" cy="5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84" name="Rectangle 384"/>
            <p:cNvSpPr>
              <a:spLocks noChangeArrowheads="1"/>
            </p:cNvSpPr>
            <p:nvPr/>
          </p:nvSpPr>
          <p:spPr bwMode="auto">
            <a:xfrm>
              <a:off x="2377" y="3773"/>
              <a:ext cx="192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350">
                  <a:solidFill>
                    <a:srgbClr val="000000"/>
                  </a:solidFill>
                </a:rPr>
                <a:t>0.2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5" name="Line 385"/>
            <p:cNvSpPr>
              <a:spLocks noChangeShapeType="1"/>
            </p:cNvSpPr>
            <p:nvPr/>
          </p:nvSpPr>
          <p:spPr bwMode="auto">
            <a:xfrm>
              <a:off x="3236" y="3686"/>
              <a:ext cx="0" cy="5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86" name="Rectangle 386"/>
            <p:cNvSpPr>
              <a:spLocks noChangeArrowheads="1"/>
            </p:cNvSpPr>
            <p:nvPr/>
          </p:nvSpPr>
          <p:spPr bwMode="auto">
            <a:xfrm>
              <a:off x="3135" y="3773"/>
              <a:ext cx="192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350">
                  <a:solidFill>
                    <a:srgbClr val="000000"/>
                  </a:solidFill>
                </a:rPr>
                <a:t>0.4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7" name="Line 387"/>
            <p:cNvSpPr>
              <a:spLocks noChangeShapeType="1"/>
            </p:cNvSpPr>
            <p:nvPr/>
          </p:nvSpPr>
          <p:spPr bwMode="auto">
            <a:xfrm>
              <a:off x="3997" y="3686"/>
              <a:ext cx="0" cy="5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88" name="Rectangle 388"/>
            <p:cNvSpPr>
              <a:spLocks noChangeArrowheads="1"/>
            </p:cNvSpPr>
            <p:nvPr/>
          </p:nvSpPr>
          <p:spPr bwMode="auto">
            <a:xfrm>
              <a:off x="3896" y="3773"/>
              <a:ext cx="192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350">
                  <a:solidFill>
                    <a:srgbClr val="000000"/>
                  </a:solidFill>
                </a:rPr>
                <a:t>0.6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9" name="Line 389"/>
            <p:cNvSpPr>
              <a:spLocks noChangeShapeType="1"/>
            </p:cNvSpPr>
            <p:nvPr/>
          </p:nvSpPr>
          <p:spPr bwMode="auto">
            <a:xfrm>
              <a:off x="4758" y="3686"/>
              <a:ext cx="0" cy="5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90" name="Rectangle 390"/>
            <p:cNvSpPr>
              <a:spLocks noChangeArrowheads="1"/>
            </p:cNvSpPr>
            <p:nvPr/>
          </p:nvSpPr>
          <p:spPr bwMode="auto">
            <a:xfrm>
              <a:off x="4657" y="3773"/>
              <a:ext cx="192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350">
                  <a:solidFill>
                    <a:srgbClr val="000000"/>
                  </a:solidFill>
                </a:rPr>
                <a:t>0.8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1" name="Line 391"/>
            <p:cNvSpPr>
              <a:spLocks noChangeShapeType="1"/>
            </p:cNvSpPr>
            <p:nvPr/>
          </p:nvSpPr>
          <p:spPr bwMode="auto">
            <a:xfrm>
              <a:off x="5519" y="3686"/>
              <a:ext cx="0" cy="5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92" name="Rectangle 392"/>
            <p:cNvSpPr>
              <a:spLocks noChangeArrowheads="1"/>
            </p:cNvSpPr>
            <p:nvPr/>
          </p:nvSpPr>
          <p:spPr bwMode="auto">
            <a:xfrm>
              <a:off x="5418" y="3773"/>
              <a:ext cx="192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350">
                  <a:solidFill>
                    <a:srgbClr val="000000"/>
                  </a:solidFill>
                </a:rPr>
                <a:t>1.0</a:t>
              </a:r>
              <a:endParaRPr lang="en-US" alt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395" name="Rectangle 394"/>
          <p:cNvSpPr/>
          <p:nvPr/>
        </p:nvSpPr>
        <p:spPr>
          <a:xfrm rot="16200000">
            <a:off x="2592856" y="2360108"/>
            <a:ext cx="4730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TAX</a:t>
            </a:r>
          </a:p>
        </p:txBody>
      </p:sp>
      <p:sp>
        <p:nvSpPr>
          <p:cNvPr id="396" name="Rectangle 395"/>
          <p:cNvSpPr/>
          <p:nvPr/>
        </p:nvSpPr>
        <p:spPr>
          <a:xfrm rot="16200000">
            <a:off x="2539386" y="3191925"/>
            <a:ext cx="585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COLL</a:t>
            </a:r>
          </a:p>
        </p:txBody>
      </p:sp>
      <p:sp>
        <p:nvSpPr>
          <p:cNvPr id="397" name="Rectangle 396"/>
          <p:cNvSpPr/>
          <p:nvPr/>
        </p:nvSpPr>
        <p:spPr>
          <a:xfrm rot="16200000">
            <a:off x="2591483" y="4046728"/>
            <a:ext cx="4764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MIG</a:t>
            </a:r>
          </a:p>
        </p:txBody>
      </p:sp>
      <p:sp>
        <p:nvSpPr>
          <p:cNvPr id="398" name="Rectangle 397"/>
          <p:cNvSpPr/>
          <p:nvPr/>
        </p:nvSpPr>
        <p:spPr>
          <a:xfrm rot="16200000">
            <a:off x="2570953" y="1495379"/>
            <a:ext cx="51007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SEG</a:t>
            </a:r>
          </a:p>
        </p:txBody>
      </p:sp>
      <p:sp>
        <p:nvSpPr>
          <p:cNvPr id="399" name="Rectangle 398"/>
          <p:cNvSpPr/>
          <p:nvPr/>
        </p:nvSpPr>
        <p:spPr>
          <a:xfrm rot="16200000">
            <a:off x="2536424" y="5060858"/>
            <a:ext cx="50161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FAM</a:t>
            </a:r>
          </a:p>
        </p:txBody>
      </p:sp>
      <p:sp>
        <p:nvSpPr>
          <p:cNvPr id="400" name="Rectangle 399"/>
          <p:cNvSpPr/>
          <p:nvPr/>
        </p:nvSpPr>
        <p:spPr>
          <a:xfrm rot="16200000">
            <a:off x="2551591" y="4628390"/>
            <a:ext cx="51809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SOC</a:t>
            </a:r>
          </a:p>
        </p:txBody>
      </p:sp>
      <p:sp>
        <p:nvSpPr>
          <p:cNvPr id="401" name="Rectangle 400"/>
          <p:cNvSpPr/>
          <p:nvPr/>
        </p:nvSpPr>
        <p:spPr>
          <a:xfrm rot="16200000">
            <a:off x="2569883" y="2776152"/>
            <a:ext cx="50847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K-12</a:t>
            </a:r>
          </a:p>
        </p:txBody>
      </p:sp>
      <p:sp>
        <p:nvSpPr>
          <p:cNvPr id="402" name="Rectangle 401"/>
          <p:cNvSpPr/>
          <p:nvPr/>
        </p:nvSpPr>
        <p:spPr>
          <a:xfrm rot="16200000">
            <a:off x="2604726" y="1935229"/>
            <a:ext cx="44916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INC</a:t>
            </a:r>
          </a:p>
        </p:txBody>
      </p:sp>
      <p:sp>
        <p:nvSpPr>
          <p:cNvPr id="403" name="Rectangle 402"/>
          <p:cNvSpPr/>
          <p:nvPr/>
        </p:nvSpPr>
        <p:spPr>
          <a:xfrm rot="16200000">
            <a:off x="2588387" y="3647880"/>
            <a:ext cx="4748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LAB</a:t>
            </a:r>
          </a:p>
        </p:txBody>
      </p:sp>
      <p:sp>
        <p:nvSpPr>
          <p:cNvPr id="404" name="Rectangle 403"/>
          <p:cNvSpPr>
            <a:spLocks noChangeArrowheads="1"/>
          </p:cNvSpPr>
          <p:nvPr/>
        </p:nvSpPr>
        <p:spPr bwMode="auto">
          <a:xfrm>
            <a:off x="1905000" y="313506"/>
            <a:ext cx="8001000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300" dirty="0">
                <a:solidFill>
                  <a:srgbClr val="1E2D53"/>
                </a:solidFill>
                <a:latin typeface="Garamond" panose="02020404030301010803" pitchFamily="18" charset="0"/>
                <a:cs typeface="Arial" pitchFamily="34" charset="0"/>
              </a:rPr>
              <a:t>Correlates of upward mobility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1E2D53"/>
                </a:solidFill>
                <a:latin typeface="Garamond" panose="02020404030301010803" pitchFamily="18" charset="0"/>
                <a:cs typeface="Arial" pitchFamily="34" charset="0"/>
              </a:rPr>
              <a:t>(from </a:t>
            </a:r>
            <a:r>
              <a:rPr lang="en-US" sz="2000" b="1" dirty="0" err="1">
                <a:solidFill>
                  <a:srgbClr val="1E2D53"/>
                </a:solidFill>
                <a:latin typeface="Garamond" panose="02020404030301010803" pitchFamily="18" charset="0"/>
                <a:cs typeface="Arial" pitchFamily="34" charset="0"/>
              </a:rPr>
              <a:t>Chetty</a:t>
            </a:r>
            <a:r>
              <a:rPr lang="en-US" sz="2000" b="1" dirty="0">
                <a:solidFill>
                  <a:srgbClr val="1E2D53"/>
                </a:solidFill>
                <a:latin typeface="Garamond" panose="02020404030301010803" pitchFamily="18" charset="0"/>
                <a:cs typeface="Arial" pitchFamily="34" charset="0"/>
              </a:rPr>
              <a:t>, </a:t>
            </a:r>
            <a:r>
              <a:rPr lang="en-US" sz="2000" b="1" dirty="0" err="1">
                <a:solidFill>
                  <a:srgbClr val="1E2D53"/>
                </a:solidFill>
                <a:latin typeface="Garamond" panose="02020404030301010803" pitchFamily="18" charset="0"/>
                <a:cs typeface="Arial" pitchFamily="34" charset="0"/>
              </a:rPr>
              <a:t>Hendren</a:t>
            </a:r>
            <a:r>
              <a:rPr lang="en-US" sz="2000" b="1" dirty="0">
                <a:solidFill>
                  <a:srgbClr val="1E2D53"/>
                </a:solidFill>
                <a:latin typeface="Garamond" panose="02020404030301010803" pitchFamily="18" charset="0"/>
                <a:cs typeface="Arial" pitchFamily="34" charset="0"/>
              </a:rPr>
              <a:t>, Kline, &amp; </a:t>
            </a:r>
            <a:r>
              <a:rPr lang="en-US" sz="2000" b="1" dirty="0" err="1">
                <a:solidFill>
                  <a:srgbClr val="1E2D53"/>
                </a:solidFill>
                <a:latin typeface="Garamond" panose="02020404030301010803" pitchFamily="18" charset="0"/>
                <a:cs typeface="Arial" pitchFamily="34" charset="0"/>
              </a:rPr>
              <a:t>Saez</a:t>
            </a:r>
            <a:r>
              <a:rPr lang="en-US" sz="2000" b="1" dirty="0">
                <a:solidFill>
                  <a:srgbClr val="1E2D53"/>
                </a:solidFill>
                <a:latin typeface="Garamond" panose="02020404030301010803" pitchFamily="18" charset="0"/>
                <a:cs typeface="Arial" pitchFamily="34" charset="0"/>
              </a:rPr>
              <a:t>, 2014)</a:t>
            </a:r>
            <a:endParaRPr lang="en-US" sz="2000" b="1" dirty="0">
              <a:solidFill>
                <a:srgbClr val="000000"/>
              </a:solidFill>
              <a:latin typeface="Garamond" panose="02020404030301010803" pitchFamily="18" charset="0"/>
              <a:cs typeface="Arial" pitchFamily="34" charset="0"/>
            </a:endParaRPr>
          </a:p>
        </p:txBody>
      </p:sp>
      <p:sp>
        <p:nvSpPr>
          <p:cNvPr id="405" name="Rectangle 401"/>
          <p:cNvSpPr>
            <a:spLocks noChangeArrowheads="1"/>
          </p:cNvSpPr>
          <p:nvPr/>
        </p:nvSpPr>
        <p:spPr bwMode="auto">
          <a:xfrm>
            <a:off x="6587615" y="5986318"/>
            <a:ext cx="84638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350" dirty="0">
                <a:solidFill>
                  <a:srgbClr val="000000"/>
                </a:solidFill>
              </a:rPr>
              <a:t>Correlation</a:t>
            </a:r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579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Thoughts on </a:t>
            </a:r>
            <a:r>
              <a:rPr lang="en-US" i="1" dirty="0" smtClean="0">
                <a:solidFill>
                  <a:schemeClr val="tx1"/>
                </a:solidFill>
              </a:rPr>
              <a:t>“</a:t>
            </a:r>
            <a:r>
              <a:rPr lang="en-US" dirty="0" smtClean="0">
                <a:solidFill>
                  <a:schemeClr val="tx1"/>
                </a:solidFill>
              </a:rPr>
              <a:t>culture</a:t>
            </a:r>
            <a:r>
              <a:rPr lang="en-US" i="1" dirty="0" smtClean="0">
                <a:solidFill>
                  <a:schemeClr val="tx1"/>
                </a:solidFill>
              </a:rPr>
              <a:t>”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5752" y="1527048"/>
            <a:ext cx="8503920" cy="4797552"/>
          </a:xfrm>
        </p:spPr>
        <p:txBody>
          <a:bodyPr>
            <a:noAutofit/>
          </a:bodyPr>
          <a:lstStyle/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800" dirty="0"/>
              <a:t>Response to experiences, determines experiences</a:t>
            </a: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600" dirty="0"/>
              <a:t>Staying in school, getting married, delaying childbearing, working</a:t>
            </a: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600" dirty="0"/>
              <a:t>Culture can be thought of as the behavioral responses to surroundings</a:t>
            </a:r>
          </a:p>
          <a:p>
            <a:endParaRPr lang="en-US" sz="1600" dirty="0"/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800" dirty="0"/>
              <a:t>“Culture of Despair” 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More drop-out behavior from low-SES kids in more unequal places – why bother?</a:t>
            </a: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600" dirty="0"/>
              <a:t>Role of perceptions of self and society</a:t>
            </a: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600" dirty="0"/>
              <a:t>Consistent with evidence from sociology, psychology</a:t>
            </a: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sz="1600" dirty="0">
              <a:solidFill>
                <a:schemeClr val="tx1"/>
              </a:solidFill>
            </a:endParaRP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800" dirty="0"/>
              <a:t>Consistent w/ </a:t>
            </a:r>
            <a:r>
              <a:rPr lang="en-US" sz="1800" dirty="0" err="1"/>
              <a:t>Chetty</a:t>
            </a:r>
            <a:r>
              <a:rPr lang="en-US" sz="1800" dirty="0"/>
              <a:t> et al. MTO findings </a:t>
            </a: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600" dirty="0"/>
              <a:t>Have to move kids when they are young. </a:t>
            </a: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600" dirty="0"/>
              <a:t>Teens do worse</a:t>
            </a:r>
          </a:p>
          <a:p>
            <a:pPr marL="0" indent="0" fontAlgn="base">
              <a:buNone/>
            </a:pPr>
            <a:endParaRPr lang="en-US" sz="1600" dirty="0"/>
          </a:p>
          <a:p>
            <a:pPr marL="0" indent="0" fontAlgn="base">
              <a:buNone/>
            </a:pPr>
            <a:r>
              <a:rPr lang="en-US" sz="1600" b="1" i="1" dirty="0"/>
              <a:t>* How do we improve the life chances and perceptions of low-income individuals and children, without simply moving them one by one into a neighborhood of high-income people?</a:t>
            </a:r>
          </a:p>
          <a:p>
            <a:pPr fontAlgn="base"/>
            <a:endParaRPr lang="en-US" dirty="0"/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64118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5752" y="15240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Policy responses to consider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5752" y="1600200"/>
            <a:ext cx="8503920" cy="449884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b="1" dirty="0"/>
              <a:t>Address residential segregation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100" dirty="0"/>
              <a:t>Well-targeted and </a:t>
            </a:r>
            <a:r>
              <a:rPr lang="en-US" sz="2100"/>
              <a:t>funded rental vouchers </a:t>
            </a:r>
            <a:r>
              <a:rPr lang="en-US" sz="2100" dirty="0"/>
              <a:t>can help, but limited 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100" dirty="0"/>
              <a:t>To truly integrate neighborhoods would require </a:t>
            </a:r>
            <a:r>
              <a:rPr lang="en-US" sz="2100" u="sng" dirty="0"/>
              <a:t>major</a:t>
            </a:r>
            <a:r>
              <a:rPr lang="en-US" sz="2100" dirty="0"/>
              <a:t> changes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b="1" dirty="0"/>
              <a:t>Address outlook and attitudes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100" dirty="0"/>
              <a:t>Mentoring programs, BAM, high expectations schools, parenting interventions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b="1" dirty="0"/>
              <a:t>Leverage higher education as engine of upward mobility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100" dirty="0"/>
              <a:t>Invest in public universities, per </a:t>
            </a:r>
            <a:r>
              <a:rPr lang="en-US" sz="2100" dirty="0" err="1"/>
              <a:t>Chetty</a:t>
            </a:r>
            <a:r>
              <a:rPr lang="en-US" sz="2100" dirty="0"/>
              <a:t> et al college mobility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100" dirty="0"/>
              <a:t>Strengthen community college system – success, not just access</a:t>
            </a:r>
          </a:p>
          <a:p>
            <a:pPr marL="274320" lvl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100" b="1" dirty="0">
                <a:solidFill>
                  <a:schemeClr val="tx1"/>
                </a:solidFill>
              </a:rPr>
              <a:t>Dedicated investment in human potential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100" dirty="0"/>
              <a:t>Early childhood, food/nutrition/health, strong, well-targeted safety net programs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US" sz="2100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US" sz="2100" dirty="0"/>
          </a:p>
          <a:p>
            <a:pPr marL="0" indent="0">
              <a:buNone/>
            </a:pP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13582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3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524000" y="1143001"/>
            <a:ext cx="9144000" cy="1981199"/>
          </a:xfrm>
        </p:spPr>
        <p:txBody>
          <a:bodyPr>
            <a:normAutofit fontScale="90000"/>
          </a:bodyPr>
          <a:lstStyle/>
          <a:p>
            <a:r>
              <a:rPr lang="en-US" sz="4200" dirty="0"/>
              <a:t>Comment: “The Fading American Dream: Trends in Absolute Income Mobility Since 1940”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95600" y="3124199"/>
            <a:ext cx="6400800" cy="1143001"/>
          </a:xfrm>
        </p:spPr>
        <p:txBody>
          <a:bodyPr>
            <a:noAutofit/>
          </a:bodyPr>
          <a:lstStyle/>
          <a:p>
            <a:r>
              <a:rPr lang="en-US" sz="3600" b="1" dirty="0"/>
              <a:t>Jason Furman</a:t>
            </a:r>
          </a:p>
          <a:p>
            <a:r>
              <a:rPr lang="en-US" sz="2600" b="1" dirty="0">
                <a:solidFill>
                  <a:schemeClr val="tx1"/>
                </a:solidFill>
              </a:rPr>
              <a:t>Senior Fellow, PIIE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685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>
                <a:solidFill>
                  <a:srgbClr val="172A3A"/>
                </a:solidFill>
              </a:rPr>
              <a:t>Peterson Institute for International Economics  |  1750 Massachusetts Ave., NW  |  Washington, DC  20036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524000" y="4991472"/>
            <a:ext cx="9144000" cy="1547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 baseline="0">
                <a:solidFill>
                  <a:srgbClr val="36719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>
                <a:solidFill>
                  <a:prstClr val="black"/>
                </a:solidFill>
              </a:rPr>
              <a:t>American Enterprise Institute</a:t>
            </a:r>
          </a:p>
          <a:p>
            <a:r>
              <a:rPr lang="en-US" sz="2100" b="1" dirty="0">
                <a:solidFill>
                  <a:prstClr val="black"/>
                </a:solidFill>
              </a:rPr>
              <a:t>Washington, DC</a:t>
            </a:r>
          </a:p>
          <a:p>
            <a:r>
              <a:rPr lang="en-US" sz="2100" b="1" dirty="0">
                <a:solidFill>
                  <a:prstClr val="black"/>
                </a:solidFill>
              </a:rPr>
              <a:t>March 17, 2017</a:t>
            </a:r>
          </a:p>
        </p:txBody>
      </p:sp>
    </p:spTree>
    <p:extLst>
      <p:ext uri="{BB962C8B-B14F-4D97-AF65-F5344CB8AC3E}">
        <p14:creationId xmlns:p14="http://schemas.microsoft.com/office/powerpoint/2010/main" val="422045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956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2600" dirty="0"/>
              <a:t>Point-in-Time Data on Family Income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946" y="1600200"/>
            <a:ext cx="6558108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319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956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2600" dirty="0"/>
              <a:t>No Relative Mobility, But 100% Absolute Mobility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946" y="1600200"/>
            <a:ext cx="6558108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991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956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2600" dirty="0"/>
              <a:t>High Relative Mobility, But 33% Absolute Mobility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946" y="1600200"/>
            <a:ext cx="6558108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546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956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2600" dirty="0"/>
              <a:t>Place-Based Evidence vs. Place-Based Solutions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600200"/>
            <a:ext cx="7924800" cy="498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922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956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2600" dirty="0"/>
              <a:t>Is the Evidence Strong Enough to Overcome the Standard Economic Concerns with Place-Based Policies?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91734" y="1594556"/>
            <a:ext cx="897184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u="sng" dirty="0">
                <a:solidFill>
                  <a:prstClr val="black"/>
                </a:solidFill>
              </a:rPr>
              <a:t>Normative</a:t>
            </a:r>
            <a:r>
              <a:rPr lang="en-US" sz="2300" b="1" dirty="0">
                <a:solidFill>
                  <a:prstClr val="black"/>
                </a:solidFill>
              </a:rPr>
              <a:t>: </a:t>
            </a:r>
            <a:r>
              <a:rPr lang="en-US" sz="2300" dirty="0">
                <a:solidFill>
                  <a:prstClr val="black"/>
                </a:solidFill>
              </a:rPr>
              <a:t>Can go to higher-income people in poorer places rather than poor people wherever they are.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300" b="1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u="sng" dirty="0">
                <a:solidFill>
                  <a:prstClr val="black"/>
                </a:solidFill>
              </a:rPr>
              <a:t>Incidence</a:t>
            </a:r>
            <a:r>
              <a:rPr lang="en-US" sz="2300" b="1" dirty="0">
                <a:solidFill>
                  <a:prstClr val="black"/>
                </a:solidFill>
              </a:rPr>
              <a:t>.</a:t>
            </a:r>
            <a:r>
              <a:rPr lang="en-US" sz="2300" dirty="0">
                <a:solidFill>
                  <a:prstClr val="black"/>
                </a:solidFill>
              </a:rPr>
              <a:t> To the degree people are mobile, then policies just drive up the value of land, benefiting owners</a:t>
            </a:r>
            <a:endParaRPr lang="en-US" sz="2300" b="1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300" b="1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u="sng" dirty="0">
                <a:solidFill>
                  <a:prstClr val="black"/>
                </a:solidFill>
              </a:rPr>
              <a:t>General equilibrium</a:t>
            </a:r>
            <a:r>
              <a:rPr lang="en-US" sz="2300" b="1" dirty="0">
                <a:solidFill>
                  <a:prstClr val="black"/>
                </a:solidFill>
              </a:rPr>
              <a:t>.</a:t>
            </a:r>
            <a:r>
              <a:rPr lang="en-US" sz="2300" dirty="0">
                <a:solidFill>
                  <a:prstClr val="black"/>
                </a:solidFill>
              </a:rPr>
              <a:t> Not everyone can move, and if they do then everything will stay the same.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300" b="1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u="sng" dirty="0">
                <a:solidFill>
                  <a:prstClr val="black"/>
                </a:solidFill>
              </a:rPr>
              <a:t>Political Economy</a:t>
            </a:r>
            <a:r>
              <a:rPr lang="en-US" sz="2300" b="1" dirty="0">
                <a:solidFill>
                  <a:prstClr val="black"/>
                </a:solidFill>
              </a:rPr>
              <a:t>:</a:t>
            </a:r>
            <a:r>
              <a:rPr lang="en-US" sz="2300" dirty="0">
                <a:solidFill>
                  <a:prstClr val="black"/>
                </a:solidFill>
              </a:rPr>
              <a:t> Distortions in choice of places and illusion that you have solved more of the problem than you did.</a:t>
            </a:r>
            <a:endParaRPr lang="en-US" sz="2300" b="1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300" b="1" dirty="0">
              <a:solidFill>
                <a:prstClr val="black"/>
              </a:solidFill>
            </a:endParaRPr>
          </a:p>
          <a:p>
            <a:r>
              <a:rPr lang="en-US" sz="2300" b="1" dirty="0">
                <a:solidFill>
                  <a:prstClr val="black"/>
                </a:solidFill>
              </a:rPr>
              <a:t>This is not to say </a:t>
            </a:r>
            <a:r>
              <a:rPr lang="en-US" sz="2300" b="1" i="1" dirty="0">
                <a:solidFill>
                  <a:prstClr val="black"/>
                </a:solidFill>
              </a:rPr>
              <a:t>never</a:t>
            </a:r>
            <a:r>
              <a:rPr lang="en-US" sz="2300" b="1" dirty="0">
                <a:solidFill>
                  <a:prstClr val="black"/>
                </a:solidFill>
              </a:rPr>
              <a:t> to do place-based policies—just to ask how confident we are in the agglomeration/nonlinearities justifying them.</a:t>
            </a:r>
          </a:p>
        </p:txBody>
      </p:sp>
    </p:spTree>
    <p:extLst>
      <p:ext uri="{BB962C8B-B14F-4D97-AF65-F5344CB8AC3E}">
        <p14:creationId xmlns:p14="http://schemas.microsoft.com/office/powerpoint/2010/main" val="1716585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956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2600" dirty="0"/>
              <a:t>Other Policy 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91734" y="1594557"/>
            <a:ext cx="897184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prstClr val="black"/>
                </a:solidFill>
              </a:rPr>
              <a:t>Do we know if returns to investments are higher in Salt Lake City or Charlotte?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3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prstClr val="black"/>
                </a:solidFill>
              </a:rPr>
              <a:t>Are policies separable or like an O-ring?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3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prstClr val="black"/>
                </a:solidFill>
              </a:rPr>
              <a:t>What explains lack of mobility between places? What explains why people choose the wrong colleges?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3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prstClr val="black"/>
                </a:solidFill>
              </a:rPr>
              <a:t>For colleges, is information sufficient or is there a role for regulation at the bottom end (e.g. gainful employment/for-profit colleges)?</a:t>
            </a:r>
          </a:p>
        </p:txBody>
      </p:sp>
    </p:spTree>
    <p:extLst>
      <p:ext uri="{BB962C8B-B14F-4D97-AF65-F5344CB8AC3E}">
        <p14:creationId xmlns:p14="http://schemas.microsoft.com/office/powerpoint/2010/main" val="963361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524000" y="1143001"/>
            <a:ext cx="9144000" cy="1981199"/>
          </a:xfrm>
        </p:spPr>
        <p:txBody>
          <a:bodyPr>
            <a:normAutofit fontScale="90000"/>
          </a:bodyPr>
          <a:lstStyle/>
          <a:p>
            <a:r>
              <a:rPr lang="en-US" sz="4200" dirty="0"/>
              <a:t>Comment: “The Fading American Dream: Trends in Absolute Income Mobility Since 1940”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95600" y="3124199"/>
            <a:ext cx="6400800" cy="1143001"/>
          </a:xfrm>
        </p:spPr>
        <p:txBody>
          <a:bodyPr>
            <a:noAutofit/>
          </a:bodyPr>
          <a:lstStyle/>
          <a:p>
            <a:r>
              <a:rPr lang="en-US" sz="3600" b="1" dirty="0"/>
              <a:t>Jason Furman</a:t>
            </a:r>
          </a:p>
          <a:p>
            <a:r>
              <a:rPr lang="en-US" sz="2600" b="1" dirty="0">
                <a:solidFill>
                  <a:schemeClr val="tx1"/>
                </a:solidFill>
              </a:rPr>
              <a:t>Senior Fellow, PIIE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685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1B487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>
                <a:solidFill>
                  <a:srgbClr val="172A3A"/>
                </a:solidFill>
              </a:rPr>
              <a:t>Peterson Institute for International Economics  |  1750 Massachusetts Ave., NW  |  Washington, DC  20036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524000" y="4991472"/>
            <a:ext cx="9144000" cy="1547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 baseline="0">
                <a:solidFill>
                  <a:srgbClr val="36719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>
                <a:solidFill>
                  <a:prstClr val="black"/>
                </a:solidFill>
              </a:rPr>
              <a:t>American Enterprise Institute</a:t>
            </a:r>
          </a:p>
          <a:p>
            <a:r>
              <a:rPr lang="en-US" sz="2100" b="1" dirty="0">
                <a:solidFill>
                  <a:prstClr val="black"/>
                </a:solidFill>
              </a:rPr>
              <a:t>Washington, DC</a:t>
            </a:r>
          </a:p>
          <a:p>
            <a:r>
              <a:rPr lang="en-US" sz="2100" b="1" dirty="0">
                <a:solidFill>
                  <a:prstClr val="black"/>
                </a:solidFill>
              </a:rPr>
              <a:t>March 17, 2017</a:t>
            </a:r>
          </a:p>
        </p:txBody>
      </p:sp>
    </p:spTree>
    <p:extLst>
      <p:ext uri="{BB962C8B-B14F-4D97-AF65-F5344CB8AC3E}">
        <p14:creationId xmlns:p14="http://schemas.microsoft.com/office/powerpoint/2010/main" val="402264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itle and Bullet list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858</Words>
  <Application>Microsoft Office PowerPoint</Application>
  <PresentationFormat>Widescreen</PresentationFormat>
  <Paragraphs>144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Arial</vt:lpstr>
      <vt:lpstr>Calibri</vt:lpstr>
      <vt:lpstr>Calibri Light</vt:lpstr>
      <vt:lpstr>Garamond</vt:lpstr>
      <vt:lpstr>Georgia</vt:lpstr>
      <vt:lpstr>Wingdings</vt:lpstr>
      <vt:lpstr>Wingdings 2</vt:lpstr>
      <vt:lpstr>1_Office Theme</vt:lpstr>
      <vt:lpstr>2_Office Theme</vt:lpstr>
      <vt:lpstr>Custom Design</vt:lpstr>
      <vt:lpstr>Title and Bullet lists</vt:lpstr>
      <vt:lpstr>Civic</vt:lpstr>
      <vt:lpstr>PowerPoint Presentation</vt:lpstr>
      <vt:lpstr>Comment: “The Fading American Dream: Trends in Absolute Income Mobility Since 1940”</vt:lpstr>
      <vt:lpstr>Point-in-Time Data on Family Income</vt:lpstr>
      <vt:lpstr>No Relative Mobility, But 100% Absolute Mobility</vt:lpstr>
      <vt:lpstr>High Relative Mobility, But 33% Absolute Mobility</vt:lpstr>
      <vt:lpstr>Place-Based Evidence vs. Place-Based Solutions</vt:lpstr>
      <vt:lpstr>Is the Evidence Strong Enough to Overcome the Standard Economic Concerns with Place-Based Policies?</vt:lpstr>
      <vt:lpstr>Other Policy Questions</vt:lpstr>
      <vt:lpstr>Comment: “The Fading American Dream: Trends in Absolute Income Mobility Since 1940”</vt:lpstr>
      <vt:lpstr>PowerPoint Presentation</vt:lpstr>
      <vt:lpstr>Discussion of Big Data Mobility Work by Chetty &amp; Coauthors  </vt:lpstr>
      <vt:lpstr>Mobility varies across places in U.S.</vt:lpstr>
      <vt:lpstr>PowerPoint Presentation</vt:lpstr>
      <vt:lpstr>Thoughts on “culture”</vt:lpstr>
      <vt:lpstr>Policy responses to consider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Rangel</dc:creator>
  <cp:lastModifiedBy>Sammy Ponzar</cp:lastModifiedBy>
  <cp:revision>5</cp:revision>
  <dcterms:created xsi:type="dcterms:W3CDTF">2017-03-16T14:25:44Z</dcterms:created>
  <dcterms:modified xsi:type="dcterms:W3CDTF">2017-03-20T13:31:56Z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2017-03-16T00:00:00Z</vt:filetime>
  </property>
  <property fmtid="{D5CDD505-2E9C-101B-9397-08002B2CF9AE}" pid="3" name="Creator">
    <vt:lpwstr>Acrobat PDFMaker 15 for PowerPoint</vt:lpwstr>
  </property>
  <property fmtid="{D5CDD505-2E9C-101B-9397-08002B2CF9AE}" pid="4" name="LastSaved">
    <vt:filetime>2017-03-16T00:00:00Z</vt:filetime>
  </property>
</Properties>
</file>